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4" r:id="rId1"/>
  </p:sldMasterIdLst>
  <p:notesMasterIdLst>
    <p:notesMasterId r:id="rId26"/>
  </p:notesMasterIdLst>
  <p:handoutMasterIdLst>
    <p:handoutMasterId r:id="rId27"/>
  </p:handoutMasterIdLst>
  <p:sldIdLst>
    <p:sldId id="258" r:id="rId2"/>
    <p:sldId id="295" r:id="rId3"/>
    <p:sldId id="259" r:id="rId4"/>
    <p:sldId id="296" r:id="rId5"/>
    <p:sldId id="281" r:id="rId6"/>
    <p:sldId id="288" r:id="rId7"/>
    <p:sldId id="293" r:id="rId8"/>
    <p:sldId id="297" r:id="rId9"/>
    <p:sldId id="298" r:id="rId10"/>
    <p:sldId id="299" r:id="rId11"/>
    <p:sldId id="300" r:id="rId12"/>
    <p:sldId id="301" r:id="rId13"/>
    <p:sldId id="302" r:id="rId14"/>
    <p:sldId id="280" r:id="rId15"/>
    <p:sldId id="291" r:id="rId16"/>
    <p:sldId id="269" r:id="rId17"/>
    <p:sldId id="294" r:id="rId18"/>
    <p:sldId id="275" r:id="rId19"/>
    <p:sldId id="276" r:id="rId20"/>
    <p:sldId id="272" r:id="rId21"/>
    <p:sldId id="282" r:id="rId22"/>
    <p:sldId id="283" r:id="rId23"/>
    <p:sldId id="292" r:id="rId24"/>
    <p:sldId id="287" r:id="rId25"/>
  </p:sldIdLst>
  <p:sldSz cx="9144000" cy="6858000" type="screen4x3"/>
  <p:notesSz cx="7010400" cy="9296400"/>
  <p:defaultTextStyle>
    <a:defPPr>
      <a:defRPr lang="en-US"/>
    </a:defPPr>
    <a:lvl1pPr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1pPr>
    <a:lvl2pPr marL="4572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2pPr>
    <a:lvl3pPr marL="9144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3pPr>
    <a:lvl4pPr marL="13716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4pPr>
    <a:lvl5pPr marL="1828800" algn="l" rtl="0" fontAlgn="base">
      <a:spcBef>
        <a:spcPct val="0"/>
      </a:spcBef>
      <a:spcAft>
        <a:spcPct val="0"/>
      </a:spcAft>
      <a:defRPr sz="2400" kern="1200">
        <a:solidFill>
          <a:schemeClr val="tx1"/>
        </a:solidFill>
        <a:latin typeface="Arial" pitchFamily="-123" charset="0"/>
        <a:ea typeface="ＭＳ Ｐゴシック" pitchFamily="-123" charset="-128"/>
        <a:cs typeface="ＭＳ Ｐゴシック" pitchFamily="-123" charset="-128"/>
      </a:defRPr>
    </a:lvl5pPr>
    <a:lvl6pPr marL="22860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6pPr>
    <a:lvl7pPr marL="27432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7pPr>
    <a:lvl8pPr marL="32004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8pPr>
    <a:lvl9pPr marL="3657600" algn="l" defTabSz="457200" rtl="0" eaLnBrk="1" latinLnBrk="0" hangingPunct="1">
      <a:defRPr sz="2400" kern="1200">
        <a:solidFill>
          <a:schemeClr val="tx1"/>
        </a:solidFill>
        <a:latin typeface="Arial" pitchFamily="-123" charset="0"/>
        <a:ea typeface="ＭＳ Ｐゴシック" pitchFamily="-123" charset="-128"/>
        <a:cs typeface="ＭＳ Ｐゴシック" pitchFamily="-123"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25790"/>
    <a:srgbClr val="2267BA"/>
    <a:srgbClr val="5F5F5F"/>
    <a:srgbClr val="4D4D4D"/>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2" autoAdjust="0"/>
    <p:restoredTop sz="76911" autoAdjust="0"/>
  </p:normalViewPr>
  <p:slideViewPr>
    <p:cSldViewPr>
      <p:cViewPr varScale="1">
        <p:scale>
          <a:sx n="57" d="100"/>
          <a:sy n="57" d="100"/>
        </p:scale>
        <p:origin x="1782"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9C4D726-7E8B-41CD-AB50-7E8071FCDBD5}" type="datetimeFigureOut">
              <a:rPr lang="en-US" smtClean="0"/>
              <a:pPr/>
              <a:t>11/30/2013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315E87A-D7B6-4D36-9C26-5D86212B6896}" type="slidenum">
              <a:rPr lang="en-US" smtClean="0"/>
              <a:pPr/>
              <a:t>‹#›</a:t>
            </a:fld>
            <a:endParaRPr lang="en-US"/>
          </a:p>
        </p:txBody>
      </p:sp>
    </p:spTree>
    <p:extLst>
      <p:ext uri="{BB962C8B-B14F-4D97-AF65-F5344CB8AC3E}">
        <p14:creationId xmlns:p14="http://schemas.microsoft.com/office/powerpoint/2010/main" val="850216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mn-lt"/>
                <a:ea typeface="+mn-ea"/>
                <a:cs typeface="+mn-cs"/>
              </a:defRPr>
            </a:lvl1pPr>
          </a:lstStyle>
          <a:p>
            <a:pPr>
              <a:defRPr/>
            </a:pPr>
            <a:fld id="{C723FD00-36B6-46CE-8E37-093E7E195CFF}" type="datetimeFigureOut">
              <a:rPr lang="en-US"/>
              <a:pPr>
                <a:defRPr/>
              </a:pPr>
              <a:t>11/30/2013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mn-lt"/>
                <a:ea typeface="+mn-ea"/>
                <a:cs typeface="+mn-cs"/>
              </a:defRPr>
            </a:lvl1pPr>
          </a:lstStyle>
          <a:p>
            <a:pPr>
              <a:defRPr/>
            </a:pPr>
            <a:fld id="{A1E3E3FC-B25F-4F92-898E-7E3D7AFCEEC6}" type="slidenum">
              <a:rPr lang="en-US"/>
              <a:pPr>
                <a:defRPr/>
              </a:pPr>
              <a:t>‹#›</a:t>
            </a:fld>
            <a:endParaRPr lang="en-US"/>
          </a:p>
        </p:txBody>
      </p:sp>
    </p:spTree>
    <p:extLst>
      <p:ext uri="{BB962C8B-B14F-4D97-AF65-F5344CB8AC3E}">
        <p14:creationId xmlns:p14="http://schemas.microsoft.com/office/powerpoint/2010/main" val="3232333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23" charset="-128"/>
        <a:cs typeface="ＭＳ Ｐゴシック" pitchFamily="-123"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2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Placeholder 2"/>
          <p:cNvSpPr>
            <a:spLocks noGrp="1" noRot="1" noChangeAspect="1"/>
          </p:cNvSpPr>
          <p:nvPr>
            <p:ph type="sldImg"/>
          </p:nvPr>
        </p:nvSpPr>
        <p:spPr bwMode="auto">
          <a:noFill/>
          <a:ln>
            <a:solidFill>
              <a:srgbClr val="000000"/>
            </a:solidFill>
            <a:miter lim="800000"/>
            <a:headEnd/>
            <a:tailEnd/>
          </a:ln>
        </p:spPr>
      </p:sp>
      <p:sp>
        <p:nvSpPr>
          <p:cNvPr id="18434"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dirty="0"/>
          </a:p>
        </p:txBody>
      </p:sp>
    </p:spTree>
    <p:extLst>
      <p:ext uri="{BB962C8B-B14F-4D97-AF65-F5344CB8AC3E}">
        <p14:creationId xmlns:p14="http://schemas.microsoft.com/office/powerpoint/2010/main" val="39791353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946E2-48EF-481F-BEDF-2133A1953376}" type="slidenum">
              <a:rPr lang="en-US">
                <a:ea typeface="ＭＳ Ｐゴシック" pitchFamily="-123" charset="-128"/>
                <a:cs typeface="ＭＳ Ｐゴシック" pitchFamily="-123" charset="-128"/>
              </a:rPr>
              <a:pPr fontAlgn="base">
                <a:spcBef>
                  <a:spcPct val="0"/>
                </a:spcBef>
                <a:spcAft>
                  <a:spcPct val="0"/>
                </a:spcAft>
                <a:defRPr/>
              </a:pPr>
              <a:t>10</a:t>
            </a:fld>
            <a:endParaRPr lang="en-US">
              <a:ea typeface="ＭＳ Ｐゴシック" pitchFamily="-123" charset="-128"/>
              <a:cs typeface="ＭＳ Ｐゴシック" pitchFamily="-123" charset="-128"/>
            </a:endParaRPr>
          </a:p>
        </p:txBody>
      </p:sp>
      <p:sp>
        <p:nvSpPr>
          <p:cNvPr id="522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7" name="Rectangle 3"/>
          <p:cNvSpPr>
            <a:spLocks noGrp="1" noChangeArrowheads="1"/>
          </p:cNvSpPr>
          <p:nvPr>
            <p:ph type="body" idx="1"/>
          </p:nvPr>
        </p:nvSpPr>
        <p:spPr bwMode="auto">
          <a:xfrm>
            <a:off x="701040" y="4415791"/>
            <a:ext cx="5608320" cy="4373827"/>
          </a:xfrm>
          <a:noFill/>
        </p:spPr>
        <p:txBody>
          <a:bodyPr wrap="square" numCol="1" anchor="t" anchorCtr="0" compatLnSpc="1">
            <a:prstTxWarp prst="textNoShape">
              <a:avLst/>
            </a:prstTxWarp>
          </a:bodyPr>
          <a:lstStyle/>
          <a:p>
            <a:pPr eaLnBrk="1" hangingPunct="1">
              <a:lnSpc>
                <a:spcPct val="80000"/>
              </a:lnSpc>
              <a:spcBef>
                <a:spcPct val="0"/>
              </a:spcBef>
            </a:pPr>
            <a:r>
              <a:rPr lang="en-US" sz="1200" b="1" dirty="0" smtClean="0"/>
              <a:t>Discussion:</a:t>
            </a:r>
            <a:endParaRPr lang="en-US" sz="1200" b="1" dirty="0"/>
          </a:p>
          <a:p>
            <a:pPr eaLnBrk="1" hangingPunct="1">
              <a:lnSpc>
                <a:spcPct val="80000"/>
              </a:lnSpc>
              <a:spcBef>
                <a:spcPct val="0"/>
              </a:spcBef>
            </a:pPr>
            <a:r>
              <a:rPr lang="en-US" sz="1200" dirty="0" smtClean="0"/>
              <a:t>How </a:t>
            </a:r>
            <a:r>
              <a:rPr lang="en-US" sz="1200" dirty="0"/>
              <a:t>do you think this tasted?</a:t>
            </a:r>
          </a:p>
          <a:p>
            <a:pPr eaLnBrk="1" hangingPunct="1">
              <a:lnSpc>
                <a:spcPct val="80000"/>
              </a:lnSpc>
              <a:spcBef>
                <a:spcPct val="0"/>
              </a:spcBef>
            </a:pPr>
            <a:endParaRPr lang="en-US" sz="1200" dirty="0"/>
          </a:p>
          <a:p>
            <a:pPr eaLnBrk="1" hangingPunct="1">
              <a:lnSpc>
                <a:spcPct val="80000"/>
              </a:lnSpc>
              <a:spcBef>
                <a:spcPct val="0"/>
              </a:spcBef>
            </a:pPr>
            <a:r>
              <a:rPr lang="en-US" sz="1200" dirty="0"/>
              <a:t>Do you think there was always enough food?</a:t>
            </a:r>
          </a:p>
          <a:p>
            <a:pPr eaLnBrk="1" hangingPunct="1">
              <a:lnSpc>
                <a:spcPct val="80000"/>
              </a:lnSpc>
              <a:spcBef>
                <a:spcPct val="0"/>
              </a:spcBef>
            </a:pPr>
            <a:endParaRPr lang="en-US" sz="1000" dirty="0"/>
          </a:p>
          <a:p>
            <a:pPr eaLnBrk="1" hangingPunct="1">
              <a:lnSpc>
                <a:spcPct val="80000"/>
              </a:lnSpc>
              <a:spcBef>
                <a:spcPct val="0"/>
              </a:spcBef>
            </a:pPr>
            <a:endParaRPr lang="en-US" sz="1000" dirty="0"/>
          </a:p>
          <a:p>
            <a:pPr eaLnBrk="1" hangingPunct="1">
              <a:lnSpc>
                <a:spcPct val="80000"/>
              </a:lnSpc>
              <a:spcBef>
                <a:spcPct val="0"/>
              </a:spcBef>
            </a:pPr>
            <a:endParaRPr lang="en-US" sz="1000" dirty="0"/>
          </a:p>
        </p:txBody>
      </p:sp>
    </p:spTree>
    <p:extLst>
      <p:ext uri="{BB962C8B-B14F-4D97-AF65-F5344CB8AC3E}">
        <p14:creationId xmlns:p14="http://schemas.microsoft.com/office/powerpoint/2010/main" val="1364319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AD889C-8ED4-4530-A604-EE3400650E25}" type="slidenum">
              <a:rPr lang="en-US">
                <a:ea typeface="ＭＳ Ｐゴシック" pitchFamily="-123" charset="-128"/>
                <a:cs typeface="ＭＳ Ｐゴシック" pitchFamily="-123" charset="-128"/>
              </a:rPr>
              <a:pPr fontAlgn="base">
                <a:spcBef>
                  <a:spcPct val="0"/>
                </a:spcBef>
                <a:spcAft>
                  <a:spcPct val="0"/>
                </a:spcAft>
                <a:defRPr/>
              </a:pPr>
              <a:t>11</a:t>
            </a:fld>
            <a:endParaRPr lang="en-US">
              <a:ea typeface="ＭＳ Ｐゴシック" pitchFamily="-123" charset="-128"/>
              <a:cs typeface="ＭＳ Ｐゴシック" pitchFamily="-123" charset="-128"/>
            </a:endParaRPr>
          </a:p>
        </p:txBody>
      </p:sp>
      <p:sp>
        <p:nvSpPr>
          <p:cNvPr id="501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01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0"/>
              </a:spcBef>
              <a:spcAft>
                <a:spcPct val="0"/>
              </a:spcAft>
              <a:buClrTx/>
              <a:buSzTx/>
              <a:buFontTx/>
              <a:buNone/>
              <a:tabLst/>
              <a:defRPr/>
            </a:pPr>
            <a:r>
              <a:rPr lang="en-US" sz="1200" b="0" dirty="0" smtClean="0">
                <a:latin typeface="+mn-lt"/>
              </a:rPr>
              <a:t>Loudon Valley Dec 9 Pioneers Hotel  20 Regt Con </a:t>
            </a:r>
            <a:r>
              <a:rPr lang="en-US" sz="1200" b="0" dirty="0" err="1" smtClean="0">
                <a:latin typeface="+mn-lt"/>
              </a:rPr>
              <a:t>Vol</a:t>
            </a:r>
            <a:r>
              <a:rPr lang="en-US" sz="1200" b="0" dirty="0" smtClean="0">
                <a:latin typeface="+mn-lt"/>
              </a:rPr>
              <a:t> Virginia</a:t>
            </a:r>
          </a:p>
          <a:p>
            <a:pPr marL="0" marR="0" indent="0" algn="l" defTabSz="931774" rtl="0" eaLnBrk="1" fontAlgn="base" latinLnBrk="0" hangingPunct="1">
              <a:lnSpc>
                <a:spcPct val="100000"/>
              </a:lnSpc>
              <a:spcBef>
                <a:spcPct val="0"/>
              </a:spcBef>
              <a:spcAft>
                <a:spcPct val="0"/>
              </a:spcAft>
              <a:buClrTx/>
              <a:buSzTx/>
              <a:buFontTx/>
              <a:buNone/>
              <a:tabLst/>
              <a:defRPr/>
            </a:pPr>
            <a:endParaRPr lang="en-US" sz="1200" dirty="0" smtClean="0">
              <a:latin typeface="+mn-lt"/>
            </a:endParaRPr>
          </a:p>
          <a:p>
            <a:pPr marL="0" marR="0" indent="0" algn="l" defTabSz="931774" rtl="0" eaLnBrk="1" fontAlgn="base" latinLnBrk="0" hangingPunct="1">
              <a:lnSpc>
                <a:spcPct val="100000"/>
              </a:lnSpc>
              <a:spcBef>
                <a:spcPct val="0"/>
              </a:spcBef>
              <a:spcAft>
                <a:spcPct val="0"/>
              </a:spcAft>
              <a:buClrTx/>
              <a:buSzTx/>
              <a:buFontTx/>
              <a:buNone/>
              <a:tabLst/>
              <a:defRPr/>
            </a:pPr>
            <a:r>
              <a:rPr lang="en-US" sz="1200" dirty="0" smtClean="0">
                <a:latin typeface="+mn-lt"/>
              </a:rPr>
              <a:t>“This is the drawing of our log Cabin looks natural all think made of logs &amp; covered with flies or canvas don’t leak much the dark place in the middle is rubber blankets the canvas is not large enough we don’t have any windows light comes through the canvas…..”</a:t>
            </a:r>
            <a:endParaRPr lang="en-US" b="1" dirty="0" smtClean="0">
              <a:latin typeface="+mn-lt"/>
            </a:endParaRPr>
          </a:p>
          <a:p>
            <a:pPr defTabSz="931774" eaLnBrk="1" hangingPunct="1">
              <a:spcBef>
                <a:spcPct val="0"/>
              </a:spcBef>
              <a:defRPr/>
            </a:pPr>
            <a:endParaRPr lang="en-US" b="1" dirty="0" smtClean="0">
              <a:latin typeface="+mn-lt"/>
            </a:endParaRPr>
          </a:p>
          <a:p>
            <a:pPr defTabSz="931774" eaLnBrk="1" hangingPunct="1">
              <a:spcBef>
                <a:spcPct val="0"/>
              </a:spcBef>
              <a:defRPr/>
            </a:pPr>
            <a:r>
              <a:rPr lang="en-US" b="1" dirty="0" smtClean="0">
                <a:latin typeface="+mn-lt"/>
              </a:rPr>
              <a:t>Discussion:</a:t>
            </a:r>
            <a:endParaRPr lang="en-US" b="1" dirty="0">
              <a:latin typeface="+mn-lt"/>
            </a:endParaRPr>
          </a:p>
          <a:p>
            <a:pPr defTabSz="931774" eaLnBrk="1" hangingPunct="1">
              <a:spcBef>
                <a:spcPct val="0"/>
              </a:spcBef>
              <a:defRPr/>
            </a:pPr>
            <a:r>
              <a:rPr lang="en-US" dirty="0" smtClean="0">
                <a:latin typeface="+mn-lt"/>
              </a:rPr>
              <a:t>What </a:t>
            </a:r>
            <a:r>
              <a:rPr lang="en-US" dirty="0">
                <a:latin typeface="+mn-lt"/>
              </a:rPr>
              <a:t>do you think the soldiers stayed in during the warmer months? Answer information – soldiers slept in tents or on the ground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What do you think it was like inside the winter quarters?</a:t>
            </a:r>
          </a:p>
          <a:p>
            <a:pPr defTabSz="931774" eaLnBrk="1" hangingPunct="1">
              <a:spcBef>
                <a:spcPct val="0"/>
              </a:spcBef>
              <a:defRPr/>
            </a:pPr>
            <a:r>
              <a:rPr lang="en-US" dirty="0">
                <a:latin typeface="+mn-lt"/>
              </a:rPr>
              <a:t>Answer information – winter quarters, while looking cozy, were damp and cold.  Disease flourished as camp sites became unsanitary with large numbers of men and their waste occupying small areas. </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Do you think it was warm or cold?</a:t>
            </a:r>
          </a:p>
          <a:p>
            <a:pPr defTabSz="931774" eaLnBrk="1" hangingPunct="1">
              <a:spcBef>
                <a:spcPct val="0"/>
              </a:spcBef>
              <a:defRPr/>
            </a:pPr>
            <a:endParaRPr lang="en-US" dirty="0">
              <a:latin typeface="+mn-lt"/>
            </a:endParaRPr>
          </a:p>
          <a:p>
            <a:pPr defTabSz="931774" eaLnBrk="1" hangingPunct="1">
              <a:spcBef>
                <a:spcPct val="0"/>
              </a:spcBef>
              <a:defRPr/>
            </a:pPr>
            <a:r>
              <a:rPr lang="en-US" dirty="0">
                <a:latin typeface="+mn-lt"/>
              </a:rPr>
              <a:t>Why do you think they built such permanent places to stay in the winter and not just use tents like in the summer? </a:t>
            </a:r>
          </a:p>
          <a:p>
            <a:pPr defTabSz="931774" eaLnBrk="1" hangingPunct="1">
              <a:spcBef>
                <a:spcPct val="0"/>
              </a:spcBef>
              <a:defRPr/>
            </a:pPr>
            <a:r>
              <a:rPr lang="en-US" dirty="0">
                <a:latin typeface="+mn-lt"/>
              </a:rPr>
              <a:t>Answer information – there were very few battles in the winter, it was almost impossible to travel once the roads froze.  Just like how battles mainly happened during the day they also mainly happened during the warmer months because it was just too logistically and physically difficult.</a:t>
            </a:r>
          </a:p>
          <a:p>
            <a:pPr eaLnBrk="1" hangingPunct="1">
              <a:spcBef>
                <a:spcPct val="0"/>
              </a:spcBef>
            </a:pPr>
            <a:endParaRPr lang="en-US" dirty="0" smtClean="0">
              <a:latin typeface="+mn-lt"/>
            </a:endParaRPr>
          </a:p>
        </p:txBody>
      </p:sp>
    </p:spTree>
    <p:extLst>
      <p:ext uri="{BB962C8B-B14F-4D97-AF65-F5344CB8AC3E}">
        <p14:creationId xmlns:p14="http://schemas.microsoft.com/office/powerpoint/2010/main" val="34212372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858961-D96A-4EC2-ABCC-932C9F92E42E}" type="slidenum">
              <a:rPr lang="en-US">
                <a:ea typeface="ＭＳ Ｐゴシック" pitchFamily="-123" charset="-128"/>
                <a:cs typeface="ＭＳ Ｐゴシック" pitchFamily="-123" charset="-128"/>
              </a:rPr>
              <a:pPr fontAlgn="base">
                <a:spcBef>
                  <a:spcPct val="0"/>
                </a:spcBef>
                <a:spcAft>
                  <a:spcPct val="0"/>
                </a:spcAft>
                <a:defRPr/>
              </a:pPr>
              <a:t>12</a:t>
            </a:fld>
            <a:endParaRPr lang="en-US">
              <a:ea typeface="ＭＳ Ｐゴシック" pitchFamily="-123" charset="-128"/>
              <a:cs typeface="ＭＳ Ｐゴシック" pitchFamily="-123" charset="-128"/>
            </a:endParaRPr>
          </a:p>
        </p:txBody>
      </p:sp>
      <p:sp>
        <p:nvSpPr>
          <p:cNvPr id="54274" name="Rectangle 2"/>
          <p:cNvSpPr>
            <a:spLocks noGrp="1" noRot="1" noChangeAspect="1" noChangeArrowheads="1" noTextEdit="1"/>
          </p:cNvSpPr>
          <p:nvPr>
            <p:ph type="sldImg"/>
          </p:nvPr>
        </p:nvSpPr>
        <p:spPr bwMode="auto">
          <a:xfrm>
            <a:off x="1473200" y="506413"/>
            <a:ext cx="4297363" cy="3222625"/>
          </a:xfrm>
          <a:noFill/>
          <a:ln>
            <a:solidFill>
              <a:srgbClr val="000000"/>
            </a:solidFill>
            <a:miter lim="800000"/>
            <a:headEnd/>
            <a:tailEnd/>
          </a:ln>
        </p:spPr>
      </p:sp>
      <p:sp>
        <p:nvSpPr>
          <p:cNvPr id="54275" name="Rectangle 3"/>
          <p:cNvSpPr>
            <a:spLocks noGrp="1" noChangeArrowheads="1"/>
          </p:cNvSpPr>
          <p:nvPr>
            <p:ph type="body" idx="1"/>
          </p:nvPr>
        </p:nvSpPr>
        <p:spPr bwMode="auto">
          <a:xfrm>
            <a:off x="389467" y="3804100"/>
            <a:ext cx="6309360" cy="4183380"/>
          </a:xfrm>
          <a:noFill/>
        </p:spPr>
        <p:txBody>
          <a:bodyPr wrap="square" numCol="1" anchor="t" anchorCtr="0" compatLnSpc="1">
            <a:prstTxWarp prst="textNoShape">
              <a:avLst/>
            </a:prstTxWarp>
          </a:bodyPr>
          <a:lstStyle/>
          <a:p>
            <a:pPr eaLnBrk="1" hangingPunct="1">
              <a:spcBef>
                <a:spcPct val="0"/>
              </a:spcBef>
            </a:pPr>
            <a:r>
              <a:rPr lang="en-US" sz="1200" b="0" dirty="0" smtClean="0">
                <a:latin typeface="+mn-lt"/>
              </a:rPr>
              <a:t>All who knew how to write, wrote letters.  During the Civil War letter writing was the only method of personal communication.</a:t>
            </a:r>
          </a:p>
          <a:p>
            <a:pPr eaLnBrk="1" hangingPunct="1">
              <a:spcBef>
                <a:spcPct val="0"/>
              </a:spcBef>
            </a:pPr>
            <a:endParaRPr lang="en-US" sz="1200" b="1" dirty="0" smtClean="0">
              <a:latin typeface="+mn-lt"/>
            </a:endParaRPr>
          </a:p>
          <a:p>
            <a:pPr eaLnBrk="1" hangingPunct="1">
              <a:spcBef>
                <a:spcPct val="0"/>
              </a:spcBef>
            </a:pPr>
            <a:r>
              <a:rPr lang="en-US" sz="1200" b="1" dirty="0" smtClean="0">
                <a:latin typeface="+mn-lt"/>
              </a:rPr>
              <a:t>Discussion:</a:t>
            </a:r>
            <a:endParaRPr lang="en-US" sz="1200" b="1" dirty="0">
              <a:latin typeface="+mn-lt"/>
            </a:endParaRPr>
          </a:p>
          <a:p>
            <a:pPr eaLnBrk="1" hangingPunct="1">
              <a:spcBef>
                <a:spcPct val="0"/>
              </a:spcBef>
            </a:pPr>
            <a:r>
              <a:rPr lang="en-US" sz="1200" dirty="0" smtClean="0">
                <a:latin typeface="+mn-lt"/>
              </a:rPr>
              <a:t>Do </a:t>
            </a:r>
            <a:r>
              <a:rPr lang="en-US" sz="1200" dirty="0">
                <a:latin typeface="+mn-lt"/>
              </a:rPr>
              <a:t>you think soldiers looked forward to getting mail? </a:t>
            </a:r>
          </a:p>
          <a:p>
            <a:pPr eaLnBrk="1" hangingPunct="1">
              <a:spcBef>
                <a:spcPct val="0"/>
              </a:spcBef>
            </a:pPr>
            <a:endParaRPr lang="en-US" sz="1200" dirty="0">
              <a:latin typeface="+mn-lt"/>
            </a:endParaRPr>
          </a:p>
          <a:p>
            <a:pPr eaLnBrk="1" hangingPunct="1">
              <a:spcBef>
                <a:spcPct val="0"/>
              </a:spcBef>
            </a:pPr>
            <a:r>
              <a:rPr lang="en-US" sz="1200" dirty="0">
                <a:latin typeface="+mn-lt"/>
              </a:rPr>
              <a:t>Do you think the soldiers got homesick?</a:t>
            </a:r>
          </a:p>
        </p:txBody>
      </p:sp>
    </p:spTree>
    <p:extLst>
      <p:ext uri="{BB962C8B-B14F-4D97-AF65-F5344CB8AC3E}">
        <p14:creationId xmlns:p14="http://schemas.microsoft.com/office/powerpoint/2010/main" val="19794556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 – Library of Congress</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08FCE0E6-FB2A-4E42-8ADC-D3705B1741E4}" type="slidenum">
              <a:rPr lang="en-US" smtClean="0"/>
              <a:pPr/>
              <a:t>13</a:t>
            </a:fld>
            <a:endParaRPr lang="en-US"/>
          </a:p>
        </p:txBody>
      </p:sp>
    </p:spTree>
    <p:extLst>
      <p:ext uri="{BB962C8B-B14F-4D97-AF65-F5344CB8AC3E}">
        <p14:creationId xmlns:p14="http://schemas.microsoft.com/office/powerpoint/2010/main" val="11379550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Placeholder 2"/>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97283" name="Rectangle 3"/>
          <p:cNvSpPr>
            <a:spLocks noGrp="1" noChangeArrowheads="1"/>
          </p:cNvSpPr>
          <p:nvPr>
            <p:ph type="body" idx="1"/>
          </p:nvPr>
        </p:nvSpPr>
        <p:spPr bwMode="auto">
          <a:xfrm>
            <a:off x="701040" y="4415790"/>
            <a:ext cx="5608320" cy="4183380"/>
          </a:xfrm>
          <a:prstGeom prst="rect">
            <a:avLst/>
          </a:prstGeom>
          <a:solidFill>
            <a:srgbClr val="FFFFFF"/>
          </a:solidFill>
          <a:ln>
            <a:solidFill>
              <a:srgbClr val="000000"/>
            </a:solidFill>
            <a:miter lim="800000"/>
            <a:headEnd/>
            <a:tailEnd/>
          </a:ln>
        </p:spPr>
        <p:txBody>
          <a:bodyPr>
            <a:prstTxWarp prst="textNoShape">
              <a:avLst/>
            </a:prstTxWarp>
          </a:bodyPr>
          <a:lstStyle/>
          <a:p>
            <a:r>
              <a:rPr lang="en-US" sz="1200" dirty="0" smtClean="0"/>
              <a:t>Soldiers spent the majority of their time in camp drilling, not on the battlefield.</a:t>
            </a:r>
            <a:endParaRPr lang="en-US" dirty="0" smtClean="0"/>
          </a:p>
          <a:p>
            <a:endParaRPr lang="en-US" b="1" dirty="0" smtClean="0"/>
          </a:p>
          <a:p>
            <a:r>
              <a:rPr lang="en-US" b="1" dirty="0" smtClean="0"/>
              <a:t>Discussion:</a:t>
            </a:r>
          </a:p>
          <a:p>
            <a:r>
              <a:rPr lang="en-US" dirty="0" smtClean="0"/>
              <a:t>Why were they always</a:t>
            </a:r>
            <a:r>
              <a:rPr lang="en-US" baseline="0" dirty="0" smtClean="0"/>
              <a:t> drilling?</a:t>
            </a:r>
          </a:p>
          <a:p>
            <a:r>
              <a:rPr lang="en-US" baseline="0" dirty="0" smtClean="0"/>
              <a:t>Answer information - Most of the time soldiers were not fighting battles, rather they were in camp or marching.  Drilling kept the men busy during the down-time and prepared them so that they could maneuver under fire.</a:t>
            </a:r>
          </a:p>
          <a:p>
            <a:endParaRPr lang="en-US" dirty="0"/>
          </a:p>
        </p:txBody>
      </p:sp>
    </p:spTree>
    <p:extLst>
      <p:ext uri="{BB962C8B-B14F-4D97-AF65-F5344CB8AC3E}">
        <p14:creationId xmlns:p14="http://schemas.microsoft.com/office/powerpoint/2010/main" val="25723352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Placeholder 2"/>
          <p:cNvSpPr>
            <a:spLocks noGrp="1" noRot="1" noChangeAspect="1"/>
          </p:cNvSpPr>
          <p:nvPr>
            <p:ph type="sldImg"/>
          </p:nvPr>
        </p:nvSpPr>
        <p:spPr bwMode="auto">
          <a:noFill/>
          <a:ln>
            <a:solidFill>
              <a:srgbClr val="000000"/>
            </a:solidFill>
            <a:miter lim="800000"/>
            <a:headEnd/>
            <a:tailEnd/>
          </a:ln>
        </p:spPr>
      </p:sp>
      <p:sp>
        <p:nvSpPr>
          <p:cNvPr id="5632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b="1" dirty="0" smtClean="0"/>
              <a:t>Discussion:</a:t>
            </a:r>
          </a:p>
          <a:p>
            <a:pPr eaLnBrk="1" hangingPunct="1"/>
            <a:endParaRPr lang="en-US" dirty="0" smtClean="0"/>
          </a:p>
          <a:p>
            <a:pPr eaLnBrk="1" hangingPunct="1"/>
            <a:r>
              <a:rPr lang="en-US" dirty="0" smtClean="0"/>
              <a:t>According</a:t>
            </a:r>
            <a:r>
              <a:rPr lang="en-US" baseline="0" dirty="0" smtClean="0"/>
              <a:t> to this information, did bullets or sickness kill most of the soldiers?</a:t>
            </a:r>
          </a:p>
          <a:p>
            <a:pPr eaLnBrk="1" hangingPunct="1"/>
            <a:endParaRPr lang="en-US" dirty="0"/>
          </a:p>
        </p:txBody>
      </p:sp>
    </p:spTree>
    <p:extLst>
      <p:ext uri="{BB962C8B-B14F-4D97-AF65-F5344CB8AC3E}">
        <p14:creationId xmlns:p14="http://schemas.microsoft.com/office/powerpoint/2010/main" val="2019906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D69A5E0-3AE5-4014-940E-35700542EA4F}" type="slidenum">
              <a:rPr lang="en-US">
                <a:ea typeface="ＭＳ Ｐゴシック" pitchFamily="-123" charset="-128"/>
                <a:cs typeface="ＭＳ Ｐゴシック" pitchFamily="-123" charset="-128"/>
              </a:rPr>
              <a:pPr fontAlgn="base">
                <a:spcBef>
                  <a:spcPct val="0"/>
                </a:spcBef>
                <a:spcAft>
                  <a:spcPct val="0"/>
                </a:spcAft>
                <a:defRPr/>
              </a:pPr>
              <a:t>17</a:t>
            </a:fld>
            <a:endParaRPr lang="en-US">
              <a:ea typeface="ＭＳ Ｐゴシック" pitchFamily="-123" charset="-128"/>
              <a:cs typeface="ＭＳ Ｐゴシック" pitchFamily="-123" charset="-128"/>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There were </a:t>
            </a:r>
            <a:r>
              <a:rPr lang="en-US" dirty="0" smtClean="0"/>
              <a:t>many</a:t>
            </a:r>
            <a:r>
              <a:rPr lang="en-US" baseline="0" dirty="0" smtClean="0"/>
              <a:t> types of</a:t>
            </a:r>
            <a:r>
              <a:rPr lang="en-US" dirty="0" smtClean="0"/>
              <a:t> </a:t>
            </a:r>
            <a:r>
              <a:rPr lang="en-US" dirty="0"/>
              <a:t>guns used in the </a:t>
            </a:r>
            <a:r>
              <a:rPr lang="en-US" dirty="0" smtClean="0"/>
              <a:t>Civil </a:t>
            </a:r>
            <a:r>
              <a:rPr lang="en-US" dirty="0"/>
              <a:t>W</a:t>
            </a:r>
            <a:r>
              <a:rPr lang="en-US" dirty="0" smtClean="0"/>
              <a:t>ar</a:t>
            </a:r>
            <a:r>
              <a:rPr lang="en-US" dirty="0"/>
              <a:t>, but the advent of the rifled </a:t>
            </a:r>
            <a:r>
              <a:rPr lang="en-US" dirty="0" smtClean="0"/>
              <a:t>musket, </a:t>
            </a:r>
            <a:r>
              <a:rPr lang="en-US" dirty="0"/>
              <a:t>widely used </a:t>
            </a:r>
            <a:r>
              <a:rPr lang="en-US" dirty="0" smtClean="0"/>
              <a:t>during</a:t>
            </a:r>
            <a:r>
              <a:rPr lang="en-US" baseline="0" dirty="0" smtClean="0"/>
              <a:t> the war,</a:t>
            </a:r>
            <a:r>
              <a:rPr lang="en-US" dirty="0" smtClean="0"/>
              <a:t> </a:t>
            </a:r>
            <a:r>
              <a:rPr lang="en-US" dirty="0"/>
              <a:t>created </a:t>
            </a:r>
            <a:r>
              <a:rPr lang="en-US" dirty="0" smtClean="0"/>
              <a:t>tremendous casualties.  The rifled musket’s large </a:t>
            </a:r>
            <a:r>
              <a:rPr lang="en-US" dirty="0"/>
              <a:t>caliber, soft slow moving slug </a:t>
            </a:r>
            <a:r>
              <a:rPr lang="en-US" dirty="0" smtClean="0"/>
              <a:t>destroyed </a:t>
            </a:r>
            <a:r>
              <a:rPr lang="en-US" dirty="0"/>
              <a:t>and </a:t>
            </a:r>
            <a:r>
              <a:rPr lang="en-US" dirty="0" smtClean="0"/>
              <a:t>pulverized </a:t>
            </a:r>
            <a:r>
              <a:rPr lang="en-US" dirty="0"/>
              <a:t>the flesh and bone it tore into.  </a:t>
            </a:r>
            <a:r>
              <a:rPr lang="en-US" dirty="0" smtClean="0"/>
              <a:t>This </a:t>
            </a:r>
            <a:r>
              <a:rPr lang="en-US" dirty="0"/>
              <a:t>weapon </a:t>
            </a:r>
            <a:r>
              <a:rPr lang="en-US" dirty="0" smtClean="0"/>
              <a:t>made </a:t>
            </a:r>
            <a:r>
              <a:rPr lang="en-US" dirty="0"/>
              <a:t>amputation the only practical treatment for saving lives.  </a:t>
            </a:r>
            <a:endParaRPr lang="en-US" dirty="0" smtClean="0"/>
          </a:p>
          <a:p>
            <a:pPr eaLnBrk="1" hangingPunct="1">
              <a:spcBef>
                <a:spcPct val="0"/>
              </a:spcBef>
            </a:pPr>
            <a:endParaRPr lang="en-US" dirty="0" smtClean="0"/>
          </a:p>
          <a:p>
            <a:pPr eaLnBrk="1" hangingPunct="1">
              <a:spcBef>
                <a:spcPct val="0"/>
              </a:spcBef>
            </a:pPr>
            <a:endParaRPr lang="en-US" dirty="0"/>
          </a:p>
        </p:txBody>
      </p:sp>
    </p:spTree>
    <p:extLst>
      <p:ext uri="{BB962C8B-B14F-4D97-AF65-F5344CB8AC3E}">
        <p14:creationId xmlns:p14="http://schemas.microsoft.com/office/powerpoint/2010/main" val="30594276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F06B19A-D00E-4E89-A534-87636DAB0C82}" type="slidenum">
              <a:rPr lang="en-US">
                <a:ea typeface="ＭＳ Ｐゴシック" pitchFamily="-123" charset="-128"/>
                <a:cs typeface="ＭＳ Ｐゴシック" pitchFamily="-123" charset="-128"/>
              </a:rPr>
              <a:pPr fontAlgn="base">
                <a:spcBef>
                  <a:spcPct val="0"/>
                </a:spcBef>
                <a:spcAft>
                  <a:spcPct val="0"/>
                </a:spcAft>
                <a:defRPr/>
              </a:pPr>
              <a:t>18</a:t>
            </a:fld>
            <a:endParaRPr lang="en-US">
              <a:ea typeface="ＭＳ Ｐゴシック" pitchFamily="-123" charset="-128"/>
              <a:cs typeface="ＭＳ Ｐゴシック" pitchFamily="-123" charset="-128"/>
            </a:endParaRPr>
          </a:p>
        </p:txBody>
      </p:sp>
      <p:sp>
        <p:nvSpPr>
          <p:cNvPr id="839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Surgeons preferred to operate outside if possible to mitigate the effects of the chloroform and to utilize the light. </a:t>
            </a:r>
            <a:r>
              <a:rPr lang="en-US" baseline="0" dirty="0" smtClean="0"/>
              <a:t> </a:t>
            </a:r>
            <a:r>
              <a:rPr lang="en-US" dirty="0" smtClean="0"/>
              <a:t>An operating table was often an unhinged door on top of two barrels.   </a:t>
            </a:r>
          </a:p>
          <a:p>
            <a:pPr eaLnBrk="1" hangingPunct="1">
              <a:spcBef>
                <a:spcPct val="0"/>
              </a:spcBef>
            </a:pPr>
            <a:endParaRPr lang="en-US" dirty="0" smtClean="0"/>
          </a:p>
          <a:p>
            <a:pPr eaLnBrk="1" hangingPunct="1">
              <a:spcBef>
                <a:spcPct val="0"/>
              </a:spcBef>
            </a:pPr>
            <a:r>
              <a:rPr lang="en-US" b="1" dirty="0" smtClean="0"/>
              <a:t>Discussion:</a:t>
            </a:r>
          </a:p>
          <a:p>
            <a:pPr eaLnBrk="1" hangingPunct="1">
              <a:spcBef>
                <a:spcPct val="0"/>
              </a:spcBef>
            </a:pPr>
            <a:endParaRPr lang="en-US" dirty="0" smtClean="0"/>
          </a:p>
          <a:p>
            <a:pPr eaLnBrk="1" hangingPunct="1">
              <a:spcBef>
                <a:spcPct val="0"/>
              </a:spcBef>
            </a:pPr>
            <a:r>
              <a:rPr lang="en-US" dirty="0" smtClean="0"/>
              <a:t>What do you think</a:t>
            </a:r>
            <a:r>
              <a:rPr lang="en-US" baseline="0" dirty="0" smtClean="0"/>
              <a:t> happened to the people living inside the homes that became hospitals?</a:t>
            </a:r>
          </a:p>
          <a:p>
            <a:pPr eaLnBrk="1" hangingPunct="1">
              <a:spcBef>
                <a:spcPct val="0"/>
              </a:spcBef>
            </a:pPr>
            <a:r>
              <a:rPr lang="en-US" baseline="0" dirty="0" smtClean="0"/>
              <a:t>Answer information – sometimes the citizens had already left, sometimes they were forced to leave or stay in an out-of-the-way place.</a:t>
            </a:r>
            <a:endParaRPr lang="en-US" dirty="0"/>
          </a:p>
        </p:txBody>
      </p:sp>
    </p:spTree>
    <p:extLst>
      <p:ext uri="{BB962C8B-B14F-4D97-AF65-F5344CB8AC3E}">
        <p14:creationId xmlns:p14="http://schemas.microsoft.com/office/powerpoint/2010/main" val="33456052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316B9AB-B93B-4443-A56F-3BADADBAB6A0}" type="slidenum">
              <a:rPr lang="en-US">
                <a:ea typeface="ＭＳ Ｐゴシック" pitchFamily="-123" charset="-128"/>
                <a:cs typeface="ＭＳ Ｐゴシック" pitchFamily="-123" charset="-128"/>
              </a:rPr>
              <a:pPr fontAlgn="base">
                <a:spcBef>
                  <a:spcPct val="0"/>
                </a:spcBef>
                <a:spcAft>
                  <a:spcPct val="0"/>
                </a:spcAft>
                <a:defRPr/>
              </a:pPr>
              <a:t>19</a:t>
            </a:fld>
            <a:endParaRPr lang="en-US">
              <a:ea typeface="ＭＳ Ｐゴシック" pitchFamily="-123" charset="-128"/>
              <a:cs typeface="ＭＳ Ｐゴシック" pitchFamily="-123" charset="-128"/>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1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dirty="0" smtClean="0"/>
              <a:t>Discussion</a:t>
            </a:r>
            <a:r>
              <a:rPr lang="en-US" b="1" baseline="0" dirty="0" smtClean="0"/>
              <a:t>:</a:t>
            </a:r>
          </a:p>
          <a:p>
            <a:pPr eaLnBrk="1" hangingPunct="1">
              <a:spcBef>
                <a:spcPct val="0"/>
              </a:spcBef>
            </a:pPr>
            <a:endParaRPr lang="en-US" baseline="0" dirty="0" smtClean="0"/>
          </a:p>
          <a:p>
            <a:pPr eaLnBrk="1" hangingPunct="1">
              <a:spcBef>
                <a:spcPct val="0"/>
              </a:spcBef>
            </a:pPr>
            <a:r>
              <a:rPr lang="en-US" baseline="0" dirty="0" smtClean="0"/>
              <a:t>Why do you think soldiers found women nurses to be more comforting?</a:t>
            </a:r>
          </a:p>
          <a:p>
            <a:pPr eaLnBrk="1" hangingPunct="1">
              <a:spcBef>
                <a:spcPct val="0"/>
              </a:spcBef>
            </a:pPr>
            <a:endParaRPr lang="en-US" dirty="0"/>
          </a:p>
        </p:txBody>
      </p:sp>
    </p:spTree>
    <p:extLst>
      <p:ext uri="{BB962C8B-B14F-4D97-AF65-F5344CB8AC3E}">
        <p14:creationId xmlns:p14="http://schemas.microsoft.com/office/powerpoint/2010/main" val="1037016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Placeholder 2"/>
          <p:cNvSpPr>
            <a:spLocks noGrp="1" noRot="1" noChangeAspect="1"/>
          </p:cNvSpPr>
          <p:nvPr>
            <p:ph type="sldImg"/>
          </p:nvPr>
        </p:nvSpPr>
        <p:spPr bwMode="auto">
          <a:noFill/>
          <a:ln>
            <a:solidFill>
              <a:srgbClr val="000000"/>
            </a:solidFill>
            <a:miter lim="800000"/>
            <a:headEnd/>
            <a:tailEnd/>
          </a:ln>
        </p:spPr>
      </p:sp>
      <p:sp>
        <p:nvSpPr>
          <p:cNvPr id="88066"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smtClean="0">
                <a:latin typeface="+mj-lt"/>
              </a:rPr>
              <a:t>Soldiers, North and South, dreamed of returning home safe.</a:t>
            </a:r>
          </a:p>
          <a:p>
            <a:pPr eaLnBrk="1" hangingPunct="1"/>
            <a:endParaRPr lang="en-US" dirty="0"/>
          </a:p>
        </p:txBody>
      </p:sp>
    </p:spTree>
    <p:extLst>
      <p:ext uri="{BB962C8B-B14F-4D97-AF65-F5344CB8AC3E}">
        <p14:creationId xmlns:p14="http://schemas.microsoft.com/office/powerpoint/2010/main" val="4206256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illustrates the organization of armies during the Civil War.  Most men were privates</a:t>
            </a:r>
            <a:r>
              <a:rPr lang="en-US" baseline="0" dirty="0" smtClean="0"/>
              <a:t> and part of a much larger army.</a:t>
            </a:r>
            <a:endParaRPr lang="en-US" dirty="0" smtClean="0"/>
          </a:p>
          <a:p>
            <a:endParaRPr lang="en-US" dirty="0" smtClean="0"/>
          </a:p>
          <a:p>
            <a:r>
              <a:rPr lang="en-US" dirty="0" smtClean="0"/>
              <a:t>On</a:t>
            </a:r>
            <a:r>
              <a:rPr lang="en-US" baseline="0" dirty="0" smtClean="0"/>
              <a:t> the left you can see how soldiers were grouped to make an army.  1 company = 100 men.  </a:t>
            </a:r>
          </a:p>
          <a:p>
            <a:endParaRPr lang="en-US" baseline="0" dirty="0" smtClean="0"/>
          </a:p>
          <a:p>
            <a:r>
              <a:rPr lang="en-US" baseline="0" dirty="0" smtClean="0"/>
              <a:t>On the right you can see the hierarchy of rank. </a:t>
            </a:r>
          </a:p>
          <a:p>
            <a:endParaRPr lang="en-US" baseline="0" dirty="0" smtClean="0"/>
          </a:p>
          <a:p>
            <a:r>
              <a:rPr lang="en-US" b="1" baseline="0" dirty="0" smtClean="0"/>
              <a:t>Discussion:</a:t>
            </a:r>
            <a:r>
              <a:rPr lang="en-US" baseline="0" dirty="0" smtClean="0"/>
              <a:t/>
            </a:r>
            <a:br>
              <a:rPr lang="en-US" baseline="0" dirty="0" smtClean="0"/>
            </a:br>
            <a:r>
              <a:rPr lang="en-US" baseline="0" dirty="0" smtClean="0"/>
              <a:t>Do you think that most men were noticed? </a:t>
            </a:r>
          </a:p>
          <a:p>
            <a:r>
              <a:rPr lang="en-US" baseline="0" dirty="0" smtClean="0"/>
              <a:t>How do you think privates were treated?</a:t>
            </a:r>
          </a:p>
          <a:p>
            <a:r>
              <a:rPr lang="en-US" baseline="0" dirty="0" smtClean="0"/>
              <a:t>How do you think generals were treated?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a:t>
            </a:fld>
            <a:endParaRPr lang="en-US"/>
          </a:p>
        </p:txBody>
      </p:sp>
    </p:spTree>
    <p:extLst>
      <p:ext uri="{BB962C8B-B14F-4D97-AF65-F5344CB8AC3E}">
        <p14:creationId xmlns:p14="http://schemas.microsoft.com/office/powerpoint/2010/main" val="42819553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Discussion:</a:t>
            </a:r>
          </a:p>
          <a:p>
            <a:endParaRPr lang="en-US" dirty="0" smtClean="0"/>
          </a:p>
          <a:p>
            <a:r>
              <a:rPr lang="en-US" dirty="0" smtClean="0"/>
              <a:t>What do you think happened to the country with so many men dying?</a:t>
            </a:r>
            <a:r>
              <a:rPr lang="en-US" baseline="0" dirty="0" smtClean="0"/>
              <a:t> </a:t>
            </a:r>
          </a:p>
          <a:p>
            <a:endParaRPr lang="en-US" baseline="0" dirty="0" smtClean="0"/>
          </a:p>
          <a:p>
            <a:r>
              <a:rPr lang="en-US" baseline="0" dirty="0" smtClean="0"/>
              <a:t>Do you think things went back to the way they were before the war? What might have changed?</a:t>
            </a:r>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21</a:t>
            </a:fld>
            <a:endParaRPr lang="en-US"/>
          </a:p>
        </p:txBody>
      </p:sp>
    </p:spTree>
    <p:extLst>
      <p:ext uri="{BB962C8B-B14F-4D97-AF65-F5344CB8AC3E}">
        <p14:creationId xmlns:p14="http://schemas.microsoft.com/office/powerpoint/2010/main" val="35762721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eaLnBrk="1" fontAlgn="auto" hangingPunct="1">
              <a:spcBef>
                <a:spcPts val="0"/>
              </a:spcBef>
              <a:spcAft>
                <a:spcPts val="0"/>
              </a:spcAft>
              <a:defRPr/>
            </a:pPr>
            <a:r>
              <a:rPr lang="en-US" dirty="0" smtClean="0"/>
              <a:t>Soldiers and their families</a:t>
            </a:r>
            <a:r>
              <a:rPr lang="en-US" baseline="0" dirty="0" smtClean="0"/>
              <a:t> preserved letters, diaries, and photographs. Some even wrote memoirs. </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1" baseline="0" dirty="0" smtClean="0"/>
              <a:t>Discussion:</a:t>
            </a:r>
          </a:p>
          <a:p>
            <a:pPr defTabSz="931774" eaLnBrk="1" fontAlgn="auto" hangingPunct="1">
              <a:spcBef>
                <a:spcPts val="0"/>
              </a:spcBef>
              <a:spcAft>
                <a:spcPts val="0"/>
              </a:spcAft>
              <a:defRPr/>
            </a:pPr>
            <a:endParaRPr lang="en-US" baseline="0" dirty="0" smtClean="0"/>
          </a:p>
          <a:p>
            <a:pPr defTabSz="931774" eaLnBrk="1" fontAlgn="auto" hangingPunct="1">
              <a:spcBef>
                <a:spcPts val="0"/>
              </a:spcBef>
              <a:spcAft>
                <a:spcPts val="0"/>
              </a:spcAft>
              <a:defRPr/>
            </a:pPr>
            <a:r>
              <a:rPr lang="en-US" baseline="0" dirty="0" smtClean="0"/>
              <a:t>What might a historian learn by reading the letter of a soldier?</a:t>
            </a:r>
            <a:endParaRPr lang="en-US" dirty="0"/>
          </a:p>
        </p:txBody>
      </p:sp>
      <p:sp>
        <p:nvSpPr>
          <p:cNvPr id="4" name="Slide Number Placeholder 3"/>
          <p:cNvSpPr>
            <a:spLocks noGrp="1"/>
          </p:cNvSpPr>
          <p:nvPr>
            <p:ph type="sldNum" sz="quarter" idx="10"/>
          </p:nvPr>
        </p:nvSpPr>
        <p:spPr/>
        <p:txBody>
          <a:bodyPr/>
          <a:lstStyle/>
          <a:p>
            <a:fld id="{08FCE0E6-FB2A-4E42-8ADC-D3705B1741E4}" type="slidenum">
              <a:rPr lang="en-US" smtClean="0"/>
              <a:pPr/>
              <a:t>22</a:t>
            </a:fld>
            <a:endParaRPr lang="en-US"/>
          </a:p>
        </p:txBody>
      </p:sp>
    </p:spTree>
    <p:extLst>
      <p:ext uri="{BB962C8B-B14F-4D97-AF65-F5344CB8AC3E}">
        <p14:creationId xmlns:p14="http://schemas.microsoft.com/office/powerpoint/2010/main" val="1986705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there were battles they were fought in certain areas.  While sometimes</a:t>
            </a:r>
            <a:r>
              <a:rPr lang="en-US" baseline="0" dirty="0" smtClean="0"/>
              <a:t> skirmishes were simply a matter of finding the enemy along the way, battles usually occurred where one side was defending something or trying to obtain something important such as a train station, fort on a waterway, or important city. Battles were also fought in certain geographic locations because there were strategic advantages such as high ground or natural barriers.</a:t>
            </a:r>
          </a:p>
          <a:p>
            <a:endParaRPr lang="en-US" baseline="0" dirty="0" smtClean="0"/>
          </a:p>
          <a:p>
            <a:r>
              <a:rPr lang="en-US" baseline="0" dirty="0" smtClean="0"/>
              <a:t>Railroad networks, road networks, and waterways – important for transportation of troops and supplies. </a:t>
            </a:r>
          </a:p>
          <a:p>
            <a:endParaRPr lang="en-US" baseline="0" dirty="0" smtClean="0"/>
          </a:p>
          <a:p>
            <a:r>
              <a:rPr lang="en-US" baseline="0" dirty="0" smtClean="0"/>
              <a:t>Waterways – control of certain waterways will prevent the enemy from moving through or beyond that waterway.  </a:t>
            </a:r>
          </a:p>
          <a:p>
            <a:endParaRPr lang="en-US" baseline="0" dirty="0" smtClean="0"/>
          </a:p>
          <a:p>
            <a:r>
              <a:rPr lang="en-US" baseline="0" dirty="0" smtClean="0"/>
              <a:t>Importance of the space – capturing the capital of the enemy will almost certainly end the war.  The Army of Northern Virginia and The Army of the Potomac were constantly trying to move around one another to capture the opposing army’s capital.  Both armies had to be on the offense and defense.</a:t>
            </a:r>
          </a:p>
          <a:p>
            <a:endParaRPr lang="en-US" baseline="0" dirty="0" smtClean="0"/>
          </a:p>
          <a:p>
            <a:r>
              <a:rPr lang="en-US" baseline="0" dirty="0" smtClean="0"/>
              <a:t>Topography – geographically a certain location will offer more for a battle such as a river, high ground, natural barrier or covering.</a:t>
            </a:r>
          </a:p>
          <a:p>
            <a:endParaRPr lang="en-US" baseline="0" dirty="0" smtClean="0"/>
          </a:p>
          <a:p>
            <a:r>
              <a:rPr lang="en-US" baseline="0" dirty="0" smtClean="0"/>
              <a:t>Intelligence – reliable information on the location of the enemy was rare and could lead to a battle. </a:t>
            </a:r>
          </a:p>
        </p:txBody>
      </p:sp>
      <p:sp>
        <p:nvSpPr>
          <p:cNvPr id="4" name="Slide Number Placeholder 3"/>
          <p:cNvSpPr>
            <a:spLocks noGrp="1"/>
          </p:cNvSpPr>
          <p:nvPr>
            <p:ph type="sldNum" sz="quarter" idx="10"/>
          </p:nvPr>
        </p:nvSpPr>
        <p:spPr/>
        <p:txBody>
          <a:bodyPr/>
          <a:lstStyle/>
          <a:p>
            <a:fld id="{DF7CEA6B-7D82-4EB8-9B84-287AD6BF0FBF}" type="slidenum">
              <a:rPr lang="en-US" smtClean="0"/>
              <a:pPr/>
              <a:t>24</a:t>
            </a:fld>
            <a:endParaRPr lang="en-US" dirty="0"/>
          </a:p>
        </p:txBody>
      </p:sp>
    </p:spTree>
    <p:extLst>
      <p:ext uri="{BB962C8B-B14F-4D97-AF65-F5344CB8AC3E}">
        <p14:creationId xmlns:p14="http://schemas.microsoft.com/office/powerpoint/2010/main" val="3000623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Placeholder 2"/>
          <p:cNvSpPr>
            <a:spLocks noGrp="1" noRot="1" noChangeAspect="1"/>
          </p:cNvSpPr>
          <p:nvPr>
            <p:ph type="sldImg"/>
          </p:nvPr>
        </p:nvSpPr>
        <p:spPr bwMode="auto">
          <a:noFill/>
          <a:ln>
            <a:solidFill>
              <a:srgbClr val="000000"/>
            </a:solidFill>
            <a:miter lim="800000"/>
            <a:headEnd/>
            <a:tailEnd/>
          </a:ln>
        </p:spPr>
      </p:sp>
      <p:sp>
        <p:nvSpPr>
          <p:cNvPr id="20482" name="Placeholder 3"/>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z="1200" b="0" dirty="0" smtClean="0">
                <a:latin typeface="+mn-lt"/>
              </a:rPr>
              <a:t>Enlisting/signing up to fight --the men came from factories and farms, North &amp; South to fight in the Civil War</a:t>
            </a:r>
          </a:p>
          <a:p>
            <a:pPr eaLnBrk="1" hangingPunct="1"/>
            <a:endParaRPr lang="en-US" sz="1200" b="0" dirty="0" smtClean="0">
              <a:latin typeface="+mn-lt"/>
            </a:endParaRPr>
          </a:p>
          <a:p>
            <a:pPr eaLnBrk="1" hangingPunct="1"/>
            <a:r>
              <a:rPr lang="en-US" b="1" dirty="0" smtClean="0"/>
              <a:t>Discuss:</a:t>
            </a:r>
          </a:p>
          <a:p>
            <a:pPr eaLnBrk="1" hangingPunct="1"/>
            <a:r>
              <a:rPr lang="en-US" dirty="0" smtClean="0"/>
              <a:t>What</a:t>
            </a:r>
            <a:r>
              <a:rPr lang="en-US" baseline="0" dirty="0" smtClean="0"/>
              <a:t> are some reasons you can think of that men </a:t>
            </a:r>
            <a:r>
              <a:rPr lang="en-US" dirty="0" smtClean="0"/>
              <a:t>would want to fight in the war?</a:t>
            </a:r>
          </a:p>
          <a:p>
            <a:pPr eaLnBrk="1" hangingPunct="1"/>
            <a:endParaRPr lang="en-US" b="0" dirty="0">
              <a:latin typeface="+mn-lt"/>
            </a:endParaRPr>
          </a:p>
        </p:txBody>
      </p:sp>
    </p:spTree>
    <p:extLst>
      <p:ext uri="{BB962C8B-B14F-4D97-AF65-F5344CB8AC3E}">
        <p14:creationId xmlns:p14="http://schemas.microsoft.com/office/powerpoint/2010/main" val="24306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Placeholder 2"/>
          <p:cNvSpPr>
            <a:spLocks noGrp="1" noRot="1" noChangeAspect="1"/>
          </p:cNvSpPr>
          <p:nvPr>
            <p:ph type="sldImg"/>
          </p:nvPr>
        </p:nvSpPr>
        <p:spPr bwMode="auto">
          <a:noFill/>
          <a:ln>
            <a:solidFill>
              <a:srgbClr val="000000"/>
            </a:solidFill>
            <a:miter lim="800000"/>
            <a:headEnd/>
            <a:tailEnd/>
          </a:ln>
        </p:spPr>
      </p:sp>
      <p:sp>
        <p:nvSpPr>
          <p:cNvPr id="41986" name="Placeholder 3"/>
          <p:cNvSpPr>
            <a:spLocks noGrp="1"/>
          </p:cNvSpPr>
          <p:nvPr>
            <p:ph type="body" idx="1"/>
          </p:nvPr>
        </p:nvSpPr>
        <p:spPr bwMode="auto">
          <a:noFill/>
        </p:spPr>
        <p:txBody>
          <a:bodyPr wrap="square" numCol="1" anchor="t" anchorCtr="0" compatLnSpc="1">
            <a:prstTxWarp prst="textNoShape">
              <a:avLst/>
            </a:prstTxWarp>
          </a:bodyPr>
          <a:lstStyle/>
          <a:p>
            <a:r>
              <a:rPr lang="en-US" b="1" dirty="0" smtClean="0">
                <a:latin typeface="Calibri" pitchFamily="-123" charset="0"/>
              </a:rPr>
              <a:t>Discussion:</a:t>
            </a:r>
            <a:endParaRPr lang="en-US" b="1" dirty="0">
              <a:latin typeface="Calibri" pitchFamily="-123" charset="0"/>
            </a:endParaRPr>
          </a:p>
          <a:p>
            <a:r>
              <a:rPr lang="en-US" dirty="0" smtClean="0">
                <a:latin typeface="Calibri" pitchFamily="-123" charset="0"/>
              </a:rPr>
              <a:t>Why </a:t>
            </a:r>
            <a:r>
              <a:rPr lang="en-US" dirty="0">
                <a:latin typeface="Calibri" pitchFamily="-123" charset="0"/>
              </a:rPr>
              <a:t>do you think the Civil War is sometimes called the “Boys’ War?”</a:t>
            </a:r>
          </a:p>
          <a:p>
            <a:endParaRPr lang="en-US" dirty="0">
              <a:latin typeface="Calibri" pitchFamily="-123" charset="0"/>
            </a:endParaRPr>
          </a:p>
          <a:p>
            <a:r>
              <a:rPr lang="en-US" dirty="0">
                <a:latin typeface="Calibri" pitchFamily="-123" charset="0"/>
              </a:rPr>
              <a:t>How many Union Soldiers were under 16?</a:t>
            </a:r>
          </a:p>
          <a:p>
            <a:endParaRPr lang="en-US" dirty="0">
              <a:latin typeface="Calibri" pitchFamily="-123" charset="0"/>
            </a:endParaRPr>
          </a:p>
          <a:p>
            <a:r>
              <a:rPr lang="en-US" dirty="0">
                <a:latin typeface="Calibri" pitchFamily="-123" charset="0"/>
              </a:rPr>
              <a:t>How many soldiers were between 16 and 23?</a:t>
            </a:r>
          </a:p>
          <a:p>
            <a:endParaRPr lang="en-US" dirty="0">
              <a:latin typeface="Calibri" pitchFamily="-123" charset="0"/>
            </a:endParaRPr>
          </a:p>
          <a:p>
            <a:r>
              <a:rPr lang="en-US" dirty="0">
                <a:latin typeface="Calibri" pitchFamily="-123" charset="0"/>
              </a:rPr>
              <a:t>How </a:t>
            </a:r>
            <a:r>
              <a:rPr lang="en-US" dirty="0" smtClean="0">
                <a:latin typeface="Calibri" pitchFamily="-123" charset="0"/>
              </a:rPr>
              <a:t>many </a:t>
            </a:r>
            <a:r>
              <a:rPr lang="en-US" dirty="0">
                <a:latin typeface="Calibri" pitchFamily="-123" charset="0"/>
              </a:rPr>
              <a:t>were over 23?</a:t>
            </a:r>
          </a:p>
          <a:p>
            <a:endParaRPr lang="en-US" dirty="0">
              <a:latin typeface="Calibri" pitchFamily="-123" charset="0"/>
            </a:endParaRPr>
          </a:p>
          <a:p>
            <a:r>
              <a:rPr lang="en-US" dirty="0">
                <a:latin typeface="Calibri" pitchFamily="-123" charset="0"/>
              </a:rPr>
              <a:t>Do you think most soldiers in the Confederate army would have been older or younger?  Why?</a:t>
            </a:r>
          </a:p>
          <a:p>
            <a:pPr eaLnBrk="1" hangingPunct="1"/>
            <a:endParaRPr lang="en-US" dirty="0" smtClean="0"/>
          </a:p>
          <a:p>
            <a:pPr eaLnBrk="1" hangingPunct="1"/>
            <a:endParaRPr lang="en-US" dirty="0"/>
          </a:p>
        </p:txBody>
      </p:sp>
    </p:spTree>
    <p:extLst>
      <p:ext uri="{BB962C8B-B14F-4D97-AF65-F5344CB8AC3E}">
        <p14:creationId xmlns:p14="http://schemas.microsoft.com/office/powerpoint/2010/main" val="1239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average Yank or </a:t>
            </a:r>
            <a:r>
              <a:rPr lang="en-US" dirty="0" err="1" smtClean="0"/>
              <a:t>Reb</a:t>
            </a:r>
            <a:r>
              <a:rPr lang="en-US" dirty="0" smtClean="0"/>
              <a:t> was white, native-born, farmer, protestant, single, between 18 and 29. He stood about 5 feet 8 inches tall and weighed about 143 pounds. Most soldiers were between the ages of 18 and 39 with an average age of 25.</a:t>
            </a:r>
          </a:p>
          <a:p>
            <a:endParaRPr lang="en-US" dirty="0" smtClean="0"/>
          </a:p>
          <a:p>
            <a:r>
              <a:rPr lang="en-US" dirty="0" smtClean="0"/>
              <a:t>Slang – </a:t>
            </a:r>
            <a:r>
              <a:rPr lang="en-US" dirty="0" err="1" smtClean="0"/>
              <a:t>Reb</a:t>
            </a:r>
            <a:r>
              <a:rPr lang="en-US" dirty="0" smtClean="0"/>
              <a:t> and Yank may be terms that you have</a:t>
            </a:r>
            <a:r>
              <a:rPr lang="en-US" baseline="0" dirty="0" smtClean="0"/>
              <a:t> not yet discussed with your students.  </a:t>
            </a:r>
          </a:p>
          <a:p>
            <a:endParaRPr lang="en-US" baseline="0" dirty="0" smtClean="0"/>
          </a:p>
          <a:p>
            <a:r>
              <a:rPr lang="en-US" baseline="0" dirty="0" err="1" smtClean="0"/>
              <a:t>Reb</a:t>
            </a:r>
            <a:r>
              <a:rPr lang="en-US" baseline="0" dirty="0" smtClean="0"/>
              <a:t> = rebel, confederate, or southern soldier</a:t>
            </a:r>
          </a:p>
          <a:p>
            <a:r>
              <a:rPr lang="en-US" baseline="0" dirty="0" smtClean="0"/>
              <a:t>Yank = </a:t>
            </a:r>
            <a:r>
              <a:rPr lang="en-US" baseline="0" dirty="0" err="1" smtClean="0"/>
              <a:t>yankee</a:t>
            </a:r>
            <a:r>
              <a:rPr lang="en-US" baseline="0" dirty="0" smtClean="0"/>
              <a:t>, federal, union, or northern soldier</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5</a:t>
            </a:fld>
            <a:endParaRPr lang="en-US"/>
          </a:p>
        </p:txBody>
      </p:sp>
    </p:spTree>
    <p:extLst>
      <p:ext uri="{BB962C8B-B14F-4D97-AF65-F5344CB8AC3E}">
        <p14:creationId xmlns:p14="http://schemas.microsoft.com/office/powerpoint/2010/main" val="24971042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Placeholder 2"/>
          <p:cNvSpPr>
            <a:spLocks noGrp="1" noRot="1" noChangeAspect="1"/>
          </p:cNvSpPr>
          <p:nvPr>
            <p:ph type="sldImg"/>
          </p:nvPr>
        </p:nvSpPr>
        <p:spPr bwMode="auto">
          <a:noFill/>
          <a:ln>
            <a:solidFill>
              <a:srgbClr val="000000"/>
            </a:solidFill>
            <a:miter lim="800000"/>
            <a:headEnd/>
            <a:tailEnd/>
          </a:ln>
        </p:spPr>
      </p:sp>
      <p:sp>
        <p:nvSpPr>
          <p:cNvPr id="44034" name="Placeholder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31774" rtl="0" eaLnBrk="1" fontAlgn="base" latinLnBrk="0" hangingPunct="1">
              <a:lnSpc>
                <a:spcPct val="100000"/>
              </a:lnSpc>
              <a:spcBef>
                <a:spcPct val="30000"/>
              </a:spcBef>
              <a:spcAft>
                <a:spcPct val="0"/>
              </a:spcAft>
              <a:buClrTx/>
              <a:buSzTx/>
              <a:buFontTx/>
              <a:buNone/>
              <a:tabLst/>
              <a:defRPr/>
            </a:pPr>
            <a:r>
              <a:rPr lang="en-US" sz="1200" dirty="0" smtClean="0">
                <a:latin typeface="+mn-lt"/>
              </a:rPr>
              <a:t>Men on both sides were inspired to fight by patriotism, state pride, the chance for adventure, or steady pay. The common Union soldier tended to fight to preserve the Union while the common Confederate soldier tended to fight to defend his home.</a:t>
            </a:r>
          </a:p>
          <a:p>
            <a:pPr defTabSz="931774" eaLnBrk="1" hangingPunct="1">
              <a:defRPr/>
            </a:pPr>
            <a:endParaRPr lang="en-US" dirty="0">
              <a:latin typeface="+mn-lt"/>
            </a:endParaRPr>
          </a:p>
          <a:p>
            <a:pPr defTabSz="931774" eaLnBrk="1" hangingPunct="1">
              <a:defRPr/>
            </a:pPr>
            <a:r>
              <a:rPr lang="en-US" b="1" dirty="0" smtClean="0">
                <a:latin typeface="+mn-lt"/>
              </a:rPr>
              <a:t>Discussion:</a:t>
            </a:r>
            <a:endParaRPr lang="en-US" b="1" dirty="0">
              <a:latin typeface="+mn-lt"/>
            </a:endParaRPr>
          </a:p>
          <a:p>
            <a:pPr defTabSz="931774" eaLnBrk="1" hangingPunct="1">
              <a:defRPr/>
            </a:pPr>
            <a:endParaRPr lang="en-US" dirty="0">
              <a:latin typeface="+mn-lt"/>
            </a:endParaRPr>
          </a:p>
          <a:p>
            <a:pPr defTabSz="931774" eaLnBrk="1" hangingPunct="1">
              <a:defRPr/>
            </a:pPr>
            <a:r>
              <a:rPr lang="en-US" dirty="0">
                <a:latin typeface="+mn-lt"/>
              </a:rPr>
              <a:t>Why would a Confederate soldier be defending his home and a Union soldier not be? </a:t>
            </a:r>
          </a:p>
          <a:p>
            <a:pPr defTabSz="931774" eaLnBrk="1" hangingPunct="1">
              <a:defRPr/>
            </a:pPr>
            <a:r>
              <a:rPr lang="en-US" dirty="0">
                <a:latin typeface="+mn-lt"/>
              </a:rPr>
              <a:t>Answer information - the war was mainly fought in the South. Union troops initially moved South to put down the rebellion. </a:t>
            </a:r>
            <a:r>
              <a:rPr lang="en-US" dirty="0" smtClean="0">
                <a:latin typeface="+mn-lt"/>
              </a:rPr>
              <a:t>In the North,</a:t>
            </a:r>
            <a:r>
              <a:rPr lang="en-US" baseline="0" dirty="0" smtClean="0">
                <a:latin typeface="+mn-lt"/>
              </a:rPr>
              <a:t> </a:t>
            </a:r>
            <a:r>
              <a:rPr lang="en-US" dirty="0" smtClean="0">
                <a:latin typeface="+mn-lt"/>
              </a:rPr>
              <a:t>Maryland, Kentucky,</a:t>
            </a:r>
            <a:r>
              <a:rPr lang="en-US" baseline="0" dirty="0" smtClean="0">
                <a:latin typeface="+mn-lt"/>
              </a:rPr>
              <a:t> Missouri</a:t>
            </a:r>
            <a:r>
              <a:rPr lang="en-US" dirty="0" smtClean="0">
                <a:latin typeface="+mn-lt"/>
              </a:rPr>
              <a:t> </a:t>
            </a:r>
            <a:r>
              <a:rPr lang="en-US" dirty="0">
                <a:latin typeface="+mn-lt"/>
              </a:rPr>
              <a:t>and Pennsylvania saw </a:t>
            </a:r>
            <a:r>
              <a:rPr lang="en-US" dirty="0" smtClean="0">
                <a:latin typeface="+mn-lt"/>
              </a:rPr>
              <a:t>major </a:t>
            </a:r>
            <a:r>
              <a:rPr lang="en-US" dirty="0">
                <a:latin typeface="+mn-lt"/>
              </a:rPr>
              <a:t>battles.</a:t>
            </a:r>
          </a:p>
          <a:p>
            <a:pPr defTabSz="931774" eaLnBrk="1" hangingPunct="1">
              <a:defRPr/>
            </a:pPr>
            <a:endParaRPr lang="en-US" dirty="0">
              <a:latin typeface="+mn-lt"/>
            </a:endParaRPr>
          </a:p>
          <a:p>
            <a:pPr defTabSz="931774" eaLnBrk="1" hangingPunct="1">
              <a:defRPr/>
            </a:pPr>
            <a:r>
              <a:rPr lang="en-US" dirty="0" smtClean="0">
                <a:latin typeface="+mn-lt"/>
              </a:rPr>
              <a:t>Imagine </a:t>
            </a:r>
            <a:r>
              <a:rPr lang="en-US" dirty="0">
                <a:latin typeface="+mn-lt"/>
              </a:rPr>
              <a:t>you are one of the men in this picture, what are you doing right now? How do you feel physically? How do you feel emotionally? Are you away from your family or loved ones? What might you do to pass the time?</a:t>
            </a:r>
          </a:p>
          <a:p>
            <a:pPr eaLnBrk="1" hangingPunct="1"/>
            <a:endParaRPr lang="en-US" dirty="0"/>
          </a:p>
        </p:txBody>
      </p:sp>
    </p:spTree>
    <p:extLst>
      <p:ext uri="{BB962C8B-B14F-4D97-AF65-F5344CB8AC3E}">
        <p14:creationId xmlns:p14="http://schemas.microsoft.com/office/powerpoint/2010/main" val="29402669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Times New Roman" pitchFamily="18" charset="0"/>
                <a:cs typeface="Times New Roman" pitchFamily="18" charset="0"/>
              </a:rPr>
              <a:t>Following the Emancipation Proclamation could join the US Armed Forces. </a:t>
            </a:r>
            <a:br>
              <a:rPr lang="en-US" sz="1200" dirty="0" smtClean="0">
                <a:latin typeface="Times New Roman" pitchFamily="18" charset="0"/>
                <a:cs typeface="Times New Roman" pitchFamily="18" charset="0"/>
              </a:rPr>
            </a:br>
            <a:r>
              <a:rPr lang="en-US" sz="1200" dirty="0" smtClean="0">
                <a:latin typeface="Times New Roman" pitchFamily="18" charset="0"/>
                <a:cs typeface="Times New Roman" pitchFamily="18" charset="0"/>
              </a:rPr>
              <a:t>Approximately 180,000 African Americans comprising 163 units served in the Union Army during the Civil War, and many more African Americans served in the Union Navy.</a:t>
            </a:r>
          </a:p>
          <a:p>
            <a:endParaRPr lang="en-US" b="0" baseline="0" dirty="0" smtClean="0"/>
          </a:p>
          <a:p>
            <a:r>
              <a:rPr lang="en-US" b="1" baseline="0" dirty="0" smtClean="0"/>
              <a:t>Discuss:</a:t>
            </a:r>
            <a:r>
              <a:rPr lang="en-US" b="0" baseline="0" dirty="0" smtClean="0"/>
              <a:t/>
            </a:r>
            <a:br>
              <a:rPr lang="en-US" b="0" baseline="0" dirty="0" smtClean="0"/>
            </a:br>
            <a:endParaRPr lang="en-US" b="0" baseline="0" dirty="0" smtClean="0"/>
          </a:p>
          <a:p>
            <a:r>
              <a:rPr lang="en-US" b="0" baseline="0" dirty="0" smtClean="0"/>
              <a:t>Why might a former slave want to fight for the Union Army? </a:t>
            </a:r>
          </a:p>
          <a:p>
            <a:r>
              <a:rPr lang="en-US" b="0" baseline="0" dirty="0" smtClean="0"/>
              <a:t>Do you think that this had special meaning for that individual?</a:t>
            </a:r>
          </a:p>
          <a:p>
            <a:endParaRPr lang="en-US" b="0" baseline="0" dirty="0" smtClean="0"/>
          </a:p>
          <a:p>
            <a:r>
              <a:rPr lang="en-US" b="0" baseline="0" dirty="0" smtClean="0"/>
              <a:t>How do you think African American troops were treated by other Union soldiers? (Answer information: Generally not kindly, while the North did not have a significant slave population, there was still deep seeded racism.)</a:t>
            </a:r>
          </a:p>
          <a:p>
            <a:endParaRPr lang="en-US" b="0" baseline="0" dirty="0" smtClean="0"/>
          </a:p>
          <a:p>
            <a:r>
              <a:rPr lang="en-US" b="0" baseline="0" dirty="0" smtClean="0"/>
              <a:t>Do you think African American troops served side-by-side with white troops? Or camped with white troops? [Answer information: No, USCT (United States Colored Troops) were placed in separate regiments with white commanding officers]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08FCE0E6-FB2A-4E42-8ADC-D3705B1741E4}" type="slidenum">
              <a:rPr lang="en-US" smtClean="0"/>
              <a:pPr/>
              <a:t>7</a:t>
            </a:fld>
            <a:endParaRPr lang="en-US"/>
          </a:p>
        </p:txBody>
      </p:sp>
    </p:spTree>
    <p:extLst>
      <p:ext uri="{BB962C8B-B14F-4D97-AF65-F5344CB8AC3E}">
        <p14:creationId xmlns:p14="http://schemas.microsoft.com/office/powerpoint/2010/main" val="1247773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Placeholder 2"/>
          <p:cNvSpPr>
            <a:spLocks noGrp="1" noRot="1" noChangeAspect="1"/>
          </p:cNvSpPr>
          <p:nvPr>
            <p:ph type="sldImg"/>
          </p:nvPr>
        </p:nvSpPr>
        <p:spPr bwMode="auto">
          <a:noFill/>
          <a:ln>
            <a:solidFill>
              <a:srgbClr val="000000"/>
            </a:solidFill>
            <a:miter lim="800000"/>
            <a:headEnd/>
            <a:tailEnd/>
          </a:ln>
        </p:spPr>
      </p:sp>
      <p:sp>
        <p:nvSpPr>
          <p:cNvPr id="48130" name="Placeholder 3"/>
          <p:cNvSpPr>
            <a:spLocks noGrp="1"/>
          </p:cNvSpPr>
          <p:nvPr>
            <p:ph type="body" idx="1"/>
          </p:nvPr>
        </p:nvSpPr>
        <p:spPr bwMode="auto">
          <a:noFill/>
        </p:spPr>
        <p:txBody>
          <a:bodyPr wrap="square" numCol="1" anchor="t" anchorCtr="0" compatLnSpc="1">
            <a:prstTxWarp prst="textNoShape">
              <a:avLst/>
            </a:prstTxWarp>
          </a:bodyPr>
          <a:lstStyle/>
          <a:p>
            <a:pPr marL="232943" indent="-232943" eaLnBrk="1" hangingPunct="1">
              <a:buAutoNum type="arabicPeriod"/>
            </a:pPr>
            <a:r>
              <a:rPr lang="en-US" dirty="0" smtClean="0"/>
              <a:t>Canteen</a:t>
            </a:r>
          </a:p>
          <a:p>
            <a:pPr marL="232943" indent="-232943" eaLnBrk="1" hangingPunct="1">
              <a:buAutoNum type="arabicPeriod"/>
            </a:pPr>
            <a:r>
              <a:rPr lang="en-US" dirty="0" smtClean="0"/>
              <a:t>Pan</a:t>
            </a:r>
          </a:p>
          <a:p>
            <a:pPr marL="232943" indent="-232943" eaLnBrk="1" hangingPunct="1">
              <a:buAutoNum type="arabicPeriod"/>
            </a:pPr>
            <a:r>
              <a:rPr lang="en-US" dirty="0" smtClean="0"/>
              <a:t>Cartridge</a:t>
            </a:r>
            <a:r>
              <a:rPr lang="en-US" baseline="0" dirty="0" smtClean="0"/>
              <a:t> box (Union)</a:t>
            </a:r>
          </a:p>
          <a:p>
            <a:pPr marL="232943" indent="-232943" eaLnBrk="1" hangingPunct="1">
              <a:buAutoNum type="arabicPeriod"/>
            </a:pPr>
            <a:r>
              <a:rPr lang="en-US" baseline="0" dirty="0" smtClean="0"/>
              <a:t>Tooth brush</a:t>
            </a:r>
          </a:p>
          <a:p>
            <a:pPr marL="232943" indent="-232943" eaLnBrk="1" hangingPunct="1">
              <a:buAutoNum type="arabicPeriod"/>
            </a:pPr>
            <a:r>
              <a:rPr lang="en-US" baseline="0" dirty="0" smtClean="0"/>
              <a:t>Razor</a:t>
            </a:r>
          </a:p>
          <a:p>
            <a:pPr marL="232943" indent="-232943" eaLnBrk="1" hangingPunct="1">
              <a:buAutoNum type="arabicPeriod"/>
            </a:pPr>
            <a:r>
              <a:rPr lang="en-US" baseline="0" dirty="0" smtClean="0"/>
              <a:t>Soap</a:t>
            </a:r>
          </a:p>
          <a:p>
            <a:pPr marL="232943" indent="-232943" eaLnBrk="1" hangingPunct="1">
              <a:buAutoNum type="arabicPeriod"/>
            </a:pPr>
            <a:r>
              <a:rPr lang="en-US" baseline="0" dirty="0" smtClean="0"/>
              <a:t>Blanket</a:t>
            </a:r>
          </a:p>
          <a:p>
            <a:pPr marL="232943" indent="-232943" eaLnBrk="1" hangingPunct="1">
              <a:buAutoNum type="arabicPeriod"/>
            </a:pPr>
            <a:r>
              <a:rPr lang="en-US" baseline="0" dirty="0" smtClean="0"/>
              <a:t>Silver wear</a:t>
            </a:r>
          </a:p>
          <a:p>
            <a:pPr marL="232943" indent="-232943" eaLnBrk="1" hangingPunct="1">
              <a:buAutoNum type="arabicPeriod"/>
            </a:pPr>
            <a:r>
              <a:rPr lang="en-US" baseline="0" dirty="0" smtClean="0"/>
              <a:t>Plate</a:t>
            </a:r>
          </a:p>
          <a:p>
            <a:pPr marL="232943" indent="-232943" eaLnBrk="1" hangingPunct="1">
              <a:buAutoNum type="arabicPeriod"/>
            </a:pPr>
            <a:r>
              <a:rPr lang="en-US" baseline="0" dirty="0" smtClean="0"/>
              <a:t>Comb</a:t>
            </a:r>
          </a:p>
          <a:p>
            <a:pPr marL="232943" indent="-232943" eaLnBrk="1" hangingPunct="1">
              <a:buAutoNum type="arabicPeriod"/>
            </a:pPr>
            <a:r>
              <a:rPr lang="en-US" baseline="0" dirty="0" smtClean="0"/>
              <a:t>Musket</a:t>
            </a:r>
          </a:p>
          <a:p>
            <a:pPr marL="232943" indent="-232943" eaLnBrk="1" hangingPunct="1">
              <a:buAutoNum type="arabicPeriod"/>
            </a:pPr>
            <a:r>
              <a:rPr lang="en-US" baseline="0" dirty="0" smtClean="0"/>
              <a:t>Money (Confederate)</a:t>
            </a:r>
          </a:p>
          <a:p>
            <a:pPr marL="232943" indent="-232943" eaLnBrk="1" hangingPunct="1">
              <a:buAutoNum type="arabicPeriod"/>
            </a:pPr>
            <a:r>
              <a:rPr lang="en-US" baseline="0" dirty="0" smtClean="0"/>
              <a:t>Photographs</a:t>
            </a:r>
          </a:p>
          <a:p>
            <a:pPr marL="232943" indent="-232943" eaLnBrk="1" hangingPunct="1">
              <a:buAutoNum type="arabicPeriod"/>
            </a:pPr>
            <a:r>
              <a:rPr lang="en-US" baseline="0" dirty="0" smtClean="0"/>
              <a:t>Bible</a:t>
            </a:r>
          </a:p>
          <a:p>
            <a:pPr marL="232943" indent="-232943" eaLnBrk="1" hangingPunct="1">
              <a:buAutoNum type="arabicPeriod"/>
            </a:pPr>
            <a:r>
              <a:rPr lang="en-US" baseline="0" dirty="0" smtClean="0"/>
              <a:t>Stamps (Confederate, Jefferson Davis prints)</a:t>
            </a:r>
          </a:p>
          <a:p>
            <a:pPr marL="232943" indent="-232943" eaLnBrk="1" hangingPunct="1">
              <a:buAutoNum type="arabicPeriod"/>
            </a:pPr>
            <a:r>
              <a:rPr lang="en-US" baseline="0" dirty="0" smtClean="0"/>
              <a:t>Haversack (Union)</a:t>
            </a:r>
          </a:p>
          <a:p>
            <a:pPr eaLnBrk="1" hangingPunct="1"/>
            <a:endParaRPr lang="en-US" baseline="0" dirty="0" smtClean="0"/>
          </a:p>
          <a:p>
            <a:pPr marL="232943" indent="-232943" eaLnBrk="1" hangingPunct="1">
              <a:buAutoNum type="arabicPeriod"/>
            </a:pPr>
            <a:endParaRPr lang="en-US" dirty="0"/>
          </a:p>
        </p:txBody>
      </p:sp>
    </p:spTree>
    <p:extLst>
      <p:ext uri="{BB962C8B-B14F-4D97-AF65-F5344CB8AC3E}">
        <p14:creationId xmlns:p14="http://schemas.microsoft.com/office/powerpoint/2010/main" val="1419079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left - Confederate:</a:t>
            </a:r>
          </a:p>
          <a:p>
            <a:r>
              <a:rPr lang="en-US" dirty="0" smtClean="0"/>
              <a:t>Slouch hat</a:t>
            </a:r>
          </a:p>
          <a:p>
            <a:r>
              <a:rPr lang="en-US" dirty="0" smtClean="0"/>
              <a:t>Shell</a:t>
            </a:r>
            <a:r>
              <a:rPr lang="en-US" baseline="0" dirty="0" smtClean="0"/>
              <a:t> Jacket</a:t>
            </a:r>
            <a:endParaRPr lang="en-US" dirty="0" smtClean="0"/>
          </a:p>
          <a:p>
            <a:r>
              <a:rPr lang="en-US" dirty="0" smtClean="0"/>
              <a:t>Pants</a:t>
            </a:r>
          </a:p>
          <a:p>
            <a:r>
              <a:rPr lang="en-US" dirty="0" smtClean="0"/>
              <a:t>Brogans (shoes)</a:t>
            </a:r>
          </a:p>
          <a:p>
            <a:endParaRPr lang="en-US" dirty="0" smtClean="0"/>
          </a:p>
          <a:p>
            <a:r>
              <a:rPr lang="en-US" dirty="0" smtClean="0"/>
              <a:t>On the right - Union:</a:t>
            </a:r>
          </a:p>
          <a:p>
            <a:r>
              <a:rPr lang="en-US" dirty="0" smtClean="0"/>
              <a:t>kepi</a:t>
            </a:r>
          </a:p>
          <a:p>
            <a:r>
              <a:rPr lang="en-US" dirty="0" smtClean="0"/>
              <a:t>Sack Coat</a:t>
            </a:r>
          </a:p>
          <a:p>
            <a:r>
              <a:rPr lang="en-US" dirty="0" smtClean="0"/>
              <a:t>Pants</a:t>
            </a:r>
          </a:p>
          <a:p>
            <a:r>
              <a:rPr lang="en-US" dirty="0" smtClean="0"/>
              <a:t>Brogans (shoes)</a:t>
            </a:r>
            <a:endParaRPr lang="en-US" dirty="0"/>
          </a:p>
        </p:txBody>
      </p:sp>
      <p:sp>
        <p:nvSpPr>
          <p:cNvPr id="4" name="Slide Number Placeholder 3"/>
          <p:cNvSpPr>
            <a:spLocks noGrp="1"/>
          </p:cNvSpPr>
          <p:nvPr>
            <p:ph type="sldNum" sz="quarter" idx="10"/>
          </p:nvPr>
        </p:nvSpPr>
        <p:spPr/>
        <p:txBody>
          <a:bodyPr/>
          <a:lstStyle/>
          <a:p>
            <a:pPr>
              <a:defRPr/>
            </a:pPr>
            <a:fld id="{A1E3E3FC-B25F-4F92-898E-7E3D7AFCEEC6}" type="slidenum">
              <a:rPr lang="en-US" smtClean="0"/>
              <a:pPr>
                <a:defRPr/>
              </a:pPr>
              <a:t>9</a:t>
            </a:fld>
            <a:endParaRPr lang="en-US"/>
          </a:p>
        </p:txBody>
      </p:sp>
    </p:spTree>
    <p:extLst>
      <p:ext uri="{BB962C8B-B14F-4D97-AF65-F5344CB8AC3E}">
        <p14:creationId xmlns:p14="http://schemas.microsoft.com/office/powerpoint/2010/main" val="1274987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1200"/>
            <a:ext cx="7772400" cy="1166400"/>
          </a:xfrm>
        </p:spPr>
        <p:txBody>
          <a:bodyPr/>
          <a:lstStyle>
            <a:lvl1pPr>
              <a:defRPr>
                <a:solidFill>
                  <a:srgbClr val="22579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065400"/>
            <a:ext cx="6400800" cy="1752600"/>
          </a:xfrm>
        </p:spPr>
        <p:txBody>
          <a:bodyPr/>
          <a:lstStyle>
            <a:lvl1pPr marL="0" indent="0" algn="ctr">
              <a:buNone/>
              <a:defRPr sz="2800" b="0" i="0">
                <a:solidFill>
                  <a:schemeClr val="tx1"/>
                </a:solidFill>
                <a:latin typeface="+mn-lt"/>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0D8B1DC3-E75E-4C90-87A2-F1FD567E0A4D}" type="slidenum">
              <a:rPr lang="en-US" smtClean="0"/>
              <a:pPr>
                <a:defRPr/>
              </a:pPr>
              <a:t>‹#›</a:t>
            </a:fld>
            <a:endParaRPr lang="en-US"/>
          </a:p>
        </p:txBody>
      </p:sp>
    </p:spTree>
    <p:extLst>
      <p:ext uri="{BB962C8B-B14F-4D97-AF65-F5344CB8AC3E}">
        <p14:creationId xmlns:p14="http://schemas.microsoft.com/office/powerpoint/2010/main" val="4006577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71EA568D-D196-4F15-8625-9C1A8BB6962A}" type="slidenum">
              <a:rPr lang="en-US" smtClean="0"/>
              <a:pPr>
                <a:defRPr/>
              </a:pPr>
              <a:t>‹#›</a:t>
            </a:fld>
            <a:endParaRPr lang="en-US"/>
          </a:p>
        </p:txBody>
      </p:sp>
    </p:spTree>
    <p:extLst>
      <p:ext uri="{BB962C8B-B14F-4D97-AF65-F5344CB8AC3E}">
        <p14:creationId xmlns:p14="http://schemas.microsoft.com/office/powerpoint/2010/main" val="26892759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557363"/>
          </a:xfrm>
        </p:spPr>
        <p:txBody>
          <a:bodyPr vert="eaVert"/>
          <a:lstStyle>
            <a:lvl1pPr>
              <a:defRPr>
                <a:solidFill>
                  <a:srgbClr val="225790"/>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557362"/>
          </a:xfrm>
        </p:spPr>
        <p:txBody>
          <a:bodyPr vert="eaVert"/>
          <a:lstStyle>
            <a:lvl1pPr>
              <a:defRPr>
                <a:solidFill>
                  <a:schemeClr val="tx1"/>
                </a:solidFill>
              </a:defRPr>
            </a:lvl1pPr>
            <a:lvl2pPr>
              <a:defRPr>
                <a:solidFill>
                  <a:srgbClr val="225790"/>
                </a:solidFill>
              </a:defRPr>
            </a:lvl2pPr>
            <a:lvl3pPr>
              <a:defRPr>
                <a:solidFill>
                  <a:srgbClr val="000000"/>
                </a:solidFill>
              </a:defRPr>
            </a:lvl3pPr>
            <a:lvl4pPr>
              <a:defRPr>
                <a:solidFill>
                  <a:srgbClr val="22579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BF7D5AC4-4C9D-4C0F-9E8A-0BC1ACA10F27}" type="slidenum">
              <a:rPr lang="en-US" smtClean="0"/>
              <a:pPr>
                <a:defRPr/>
              </a:pPr>
              <a:t>‹#›</a:t>
            </a:fld>
            <a:endParaRPr lang="en-US"/>
          </a:p>
        </p:txBody>
      </p:sp>
    </p:spTree>
    <p:extLst>
      <p:ext uri="{BB962C8B-B14F-4D97-AF65-F5344CB8AC3E}">
        <p14:creationId xmlns:p14="http://schemas.microsoft.com/office/powerpoint/2010/main" val="42732258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8" name="Slide Number Placeholder 7"/>
          <p:cNvSpPr>
            <a:spLocks noGrp="1"/>
          </p:cNvSpPr>
          <p:nvPr>
            <p:ph type="sldNum" sz="quarter" idx="11"/>
          </p:nvPr>
        </p:nvSpPr>
        <p:spPr>
          <a:xfrm>
            <a:off x="6553200" y="6245225"/>
            <a:ext cx="2133600" cy="476250"/>
          </a:xfrm>
        </p:spPr>
        <p:txBody>
          <a:bodyPr/>
          <a:lstStyle>
            <a:lvl1pPr>
              <a:defRPr/>
            </a:lvl1pPr>
          </a:lstStyle>
          <a:p>
            <a:pPr>
              <a:defRPr/>
            </a:pPr>
            <a:fld id="{E4B9E4CC-33AF-4B6F-AB5B-79334BB474D6}" type="slidenum">
              <a:rPr lang="en-US"/>
              <a:pPr>
                <a:defRPr/>
              </a:pPr>
              <a:t>‹#›</a:t>
            </a:fld>
            <a:endParaRPr lang="en-US"/>
          </a:p>
        </p:txBody>
      </p:sp>
      <p:sp>
        <p:nvSpPr>
          <p:cNvPr id="9" name="Date Placeholder 8"/>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0"/>
          </p:nvPr>
        </p:nvSpPr>
        <p:spPr>
          <a:xfrm>
            <a:off x="3124200" y="6245225"/>
            <a:ext cx="2895600" cy="476250"/>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0D073395-3109-41B4-9755-D3B7C4A20C6C}" type="slidenum">
              <a:rPr lang="en-US"/>
              <a:pPr>
                <a:defRPr/>
              </a:pPr>
              <a:t>‹#›</a:t>
            </a:fld>
            <a:endParaRPr lang="en-US"/>
          </a:p>
        </p:txBody>
      </p:sp>
      <p:sp>
        <p:nvSpPr>
          <p:cNvPr id="8" name="Date Placeholder 7"/>
          <p:cNvSpPr>
            <a:spLocks noGrp="1"/>
          </p:cNvSpPr>
          <p:nvPr>
            <p:ph type="dt" sz="half" idx="12"/>
          </p:nvPr>
        </p:nvSpPr>
        <p:spPr>
          <a:xfrm>
            <a:off x="0" y="0"/>
            <a:ext cx="2133600" cy="307975"/>
          </a:xfrm>
          <a:prstGeom prst="rect">
            <a:avLst/>
          </a:prstGeom>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205880"/>
          </a:xfrm>
        </p:spPr>
        <p:txBody>
          <a:bodyPr/>
          <a:lstStyle>
            <a:lvl1pPr>
              <a:defRPr>
                <a:solidFill>
                  <a:schemeClr val="tx1"/>
                </a:solidFill>
              </a:defRPr>
            </a:lvl1pPr>
            <a:lvl2pPr>
              <a:defRPr>
                <a:solidFill>
                  <a:srgbClr val="225790"/>
                </a:solidFill>
              </a:defRPr>
            </a:lvl2pPr>
            <a:lvl3pPr>
              <a:defRPr>
                <a:solidFill>
                  <a:schemeClr val="tx1"/>
                </a:solidFill>
              </a:defRPr>
            </a:lvl3pPr>
            <a:lvl4pPr>
              <a:defRPr>
                <a:solidFill>
                  <a:srgbClr val="225790"/>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2B66AEBB-AA73-4F10-BB4C-FF60896E4D0B}" type="slidenum">
              <a:rPr lang="en-US" smtClean="0"/>
              <a:pPr>
                <a:defRPr/>
              </a:pPr>
              <a:t>‹#›</a:t>
            </a:fld>
            <a:endParaRPr lang="en-US"/>
          </a:p>
        </p:txBody>
      </p:sp>
    </p:spTree>
    <p:extLst>
      <p:ext uri="{BB962C8B-B14F-4D97-AF65-F5344CB8AC3E}">
        <p14:creationId xmlns:p14="http://schemas.microsoft.com/office/powerpoint/2010/main" val="16960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12020"/>
            <a:ext cx="7772400" cy="1362075"/>
          </a:xfrm>
        </p:spPr>
        <p:txBody>
          <a:bodyPr anchor="t"/>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722313" y="2111833"/>
            <a:ext cx="7772400" cy="1500187"/>
          </a:xfrm>
        </p:spPr>
        <p:txBody>
          <a:bodyPr anchor="b"/>
          <a:lstStyle>
            <a:lvl1pPr marL="0" indent="0">
              <a:buNone/>
              <a:defRPr sz="2000" b="0" i="1">
                <a:solidFill>
                  <a:schemeClr val="tx1"/>
                </a:solidFill>
                <a:latin typeface="+mn-lt"/>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5"/>
          <p:cNvSpPr>
            <a:spLocks noGrp="1"/>
          </p:cNvSpPr>
          <p:nvPr>
            <p:ph type="sldNum" sz="quarter" idx="10"/>
          </p:nvPr>
        </p:nvSpPr>
        <p:spPr/>
        <p:txBody>
          <a:bodyPr/>
          <a:lstStyle>
            <a:lvl1pPr>
              <a:defRPr/>
            </a:lvl1pPr>
          </a:lstStyle>
          <a:p>
            <a:pPr>
              <a:defRPr/>
            </a:pPr>
            <a:fld id="{87014198-9F2E-4B26-8592-74CC88E611DC}" type="slidenum">
              <a:rPr lang="en-US" smtClean="0"/>
              <a:pPr>
                <a:defRPr/>
              </a:pPr>
              <a:t>‹#›</a:t>
            </a:fld>
            <a:endParaRPr lang="en-US"/>
          </a:p>
        </p:txBody>
      </p:sp>
    </p:spTree>
    <p:extLst>
      <p:ext uri="{BB962C8B-B14F-4D97-AF65-F5344CB8AC3E}">
        <p14:creationId xmlns:p14="http://schemas.microsoft.com/office/powerpoint/2010/main" val="3780209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231800"/>
          </a:xfrm>
        </p:spPr>
        <p:txBody>
          <a:bodyPr/>
          <a:lstStyle>
            <a:lvl1pPr>
              <a:defRPr sz="2800">
                <a:solidFill>
                  <a:schemeClr val="tx1"/>
                </a:solidFill>
              </a:defRPr>
            </a:lvl1pPr>
            <a:lvl2pPr>
              <a:defRPr sz="2400">
                <a:solidFill>
                  <a:srgbClr val="225790"/>
                </a:solidFill>
              </a:defRPr>
            </a:lvl2pPr>
            <a:lvl3pPr>
              <a:defRPr sz="2000">
                <a:solidFill>
                  <a:schemeClr val="tx1"/>
                </a:solidFill>
              </a:defRPr>
            </a:lvl3pPr>
            <a:lvl4pPr>
              <a:defRPr sz="1800">
                <a:solidFill>
                  <a:srgbClr val="225790"/>
                </a:solidFill>
              </a:defRPr>
            </a:lvl4pPr>
            <a:lvl5pPr>
              <a:defRPr sz="1800">
                <a:solidFill>
                  <a:schemeClr val="tx1"/>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231801"/>
          </a:xfrm>
        </p:spPr>
        <p:txBody>
          <a:bodyPr/>
          <a:lstStyle>
            <a:lvl1pPr>
              <a:defRPr sz="2800">
                <a:solidFill>
                  <a:srgbClr val="000000"/>
                </a:solidFill>
              </a:defRPr>
            </a:lvl1pPr>
            <a:lvl2pPr>
              <a:defRPr sz="2400">
                <a:solidFill>
                  <a:srgbClr val="225790"/>
                </a:solidFill>
              </a:defRPr>
            </a:lvl2pPr>
            <a:lvl3pPr>
              <a:defRPr sz="2000">
                <a:solidFill>
                  <a:srgbClr val="000000"/>
                </a:solidFill>
              </a:defRPr>
            </a:lvl3pPr>
            <a:lvl4pPr>
              <a:defRPr sz="1800">
                <a:solidFill>
                  <a:srgbClr val="225790"/>
                </a:solidFill>
              </a:defRPr>
            </a:lvl4pPr>
            <a:lvl5pPr>
              <a:defRPr sz="1800">
                <a:solidFill>
                  <a:srgbClr val="00000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B8AE4B71-C73D-4221-8666-FF8BF51A4634}" type="slidenum">
              <a:rPr lang="en-US" smtClean="0"/>
              <a:pPr>
                <a:defRPr/>
              </a:pPr>
              <a:t>‹#›</a:t>
            </a:fld>
            <a:endParaRPr lang="en-US"/>
          </a:p>
        </p:txBody>
      </p:sp>
    </p:spTree>
    <p:extLst>
      <p:ext uri="{BB962C8B-B14F-4D97-AF65-F5344CB8AC3E}">
        <p14:creationId xmlns:p14="http://schemas.microsoft.com/office/powerpoint/2010/main" val="16820047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74405"/>
          </a:xfrm>
        </p:spPr>
        <p:txBody>
          <a:bodyPr/>
          <a:lstStyle>
            <a:lvl1pPr>
              <a:defRPr sz="2400">
                <a:solidFill>
                  <a:srgbClr val="225790"/>
                </a:solidFill>
              </a:defRPr>
            </a:lvl1pPr>
            <a:lvl2pPr>
              <a:defRPr sz="2000">
                <a:solidFill>
                  <a:srgbClr val="000000"/>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000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74405"/>
          </a:xfrm>
        </p:spPr>
        <p:txBody>
          <a:bodyPr/>
          <a:lstStyle>
            <a:lvl1pPr>
              <a:defRPr sz="2400">
                <a:solidFill>
                  <a:srgbClr val="225790"/>
                </a:solidFill>
              </a:defRPr>
            </a:lvl1pPr>
            <a:lvl2pPr>
              <a:defRPr sz="2000">
                <a:solidFill>
                  <a:schemeClr val="tx1"/>
                </a:solidFill>
              </a:defRPr>
            </a:lvl2pPr>
            <a:lvl3pPr>
              <a:defRPr sz="1800">
                <a:solidFill>
                  <a:srgbClr val="225790"/>
                </a:solidFill>
              </a:defRPr>
            </a:lvl3pPr>
            <a:lvl4pPr>
              <a:defRPr sz="1600">
                <a:solidFill>
                  <a:srgbClr val="000000"/>
                </a:solidFill>
              </a:defRPr>
            </a:lvl4pPr>
            <a:lvl5pPr>
              <a:defRPr sz="1600">
                <a:solidFill>
                  <a:srgbClr val="225790"/>
                </a:solidFill>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0"/>
          </p:nvPr>
        </p:nvSpPr>
        <p:spPr/>
        <p:txBody>
          <a:bodyPr/>
          <a:lstStyle>
            <a:lvl1pPr>
              <a:defRPr/>
            </a:lvl1pPr>
          </a:lstStyle>
          <a:p>
            <a:pPr>
              <a:defRPr/>
            </a:pPr>
            <a:fld id="{DFC58DB4-5C0A-46A9-A7D8-555EC199B786}" type="slidenum">
              <a:rPr lang="en-US" smtClean="0"/>
              <a:pPr>
                <a:defRPr/>
              </a:pPr>
              <a:t>‹#›</a:t>
            </a:fld>
            <a:endParaRPr lang="en-US"/>
          </a:p>
        </p:txBody>
      </p:sp>
    </p:spTree>
    <p:extLst>
      <p:ext uri="{BB962C8B-B14F-4D97-AF65-F5344CB8AC3E}">
        <p14:creationId xmlns:p14="http://schemas.microsoft.com/office/powerpoint/2010/main" val="397547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225790"/>
                </a:solidFill>
              </a:defRPr>
            </a:lvl1pPr>
          </a:lstStyle>
          <a:p>
            <a:r>
              <a:rPr lang="en-US" smtClean="0"/>
              <a:t>Click to edit Master title style</a:t>
            </a:r>
            <a:endParaRPr lang="en-US" dirty="0"/>
          </a:p>
        </p:txBody>
      </p:sp>
      <p:sp>
        <p:nvSpPr>
          <p:cNvPr id="3" name="Slide Number Placeholder 5"/>
          <p:cNvSpPr>
            <a:spLocks noGrp="1"/>
          </p:cNvSpPr>
          <p:nvPr>
            <p:ph type="sldNum" sz="quarter" idx="10"/>
          </p:nvPr>
        </p:nvSpPr>
        <p:spPr/>
        <p:txBody>
          <a:bodyPr/>
          <a:lstStyle>
            <a:lvl1pPr>
              <a:defRPr/>
            </a:lvl1pPr>
          </a:lstStyle>
          <a:p>
            <a:pPr>
              <a:defRPr/>
            </a:pPr>
            <a:fld id="{3B7D0952-650A-41E4-88CB-EE757CB913FC}" type="slidenum">
              <a:rPr lang="en-US" smtClean="0"/>
              <a:pPr>
                <a:defRPr/>
              </a:pPr>
              <a:t>‹#›</a:t>
            </a:fld>
            <a:endParaRPr lang="en-US"/>
          </a:p>
        </p:txBody>
      </p:sp>
    </p:spTree>
    <p:extLst>
      <p:ext uri="{BB962C8B-B14F-4D97-AF65-F5344CB8AC3E}">
        <p14:creationId xmlns:p14="http://schemas.microsoft.com/office/powerpoint/2010/main" val="3914760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p:txBody>
          <a:bodyPr/>
          <a:lstStyle>
            <a:lvl1pPr>
              <a:defRPr/>
            </a:lvl1pPr>
          </a:lstStyle>
          <a:p>
            <a:pPr>
              <a:defRPr/>
            </a:pPr>
            <a:fld id="{AC2BB652-0B68-4070-8C67-F8D3A60A8160}" type="slidenum">
              <a:rPr lang="en-US" smtClean="0"/>
              <a:pPr>
                <a:defRPr/>
              </a:pPr>
              <a:t>‹#›</a:t>
            </a:fld>
            <a:endParaRPr lang="en-US"/>
          </a:p>
        </p:txBody>
      </p:sp>
    </p:spTree>
    <p:extLst>
      <p:ext uri="{BB962C8B-B14F-4D97-AF65-F5344CB8AC3E}">
        <p14:creationId xmlns:p14="http://schemas.microsoft.com/office/powerpoint/2010/main" val="1067661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52439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62340"/>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05C394AB-1379-41D7-B6B4-4D1279B2921F}" type="slidenum">
              <a:rPr lang="en-US" smtClean="0"/>
              <a:pPr>
                <a:defRPr/>
              </a:pPr>
              <a:t>‹#›</a:t>
            </a:fld>
            <a:endParaRPr lang="en-US"/>
          </a:p>
        </p:txBody>
      </p:sp>
    </p:spTree>
    <p:extLst>
      <p:ext uri="{BB962C8B-B14F-4D97-AF65-F5344CB8AC3E}">
        <p14:creationId xmlns:p14="http://schemas.microsoft.com/office/powerpoint/2010/main" val="1643157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417960"/>
          </a:xfrm>
        </p:spPr>
        <p:txBody>
          <a:bodyPr anchor="b"/>
          <a:lstStyle>
            <a:lvl1pPr algn="l">
              <a:defRPr sz="2000" b="0" i="0">
                <a:latin typeface="Georgia"/>
                <a:cs typeface="Georgia"/>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246378"/>
            <a:ext cx="5486400" cy="585622"/>
          </a:xfrm>
        </p:spPr>
        <p:txBody>
          <a:bodyPr/>
          <a:lstStyle>
            <a:lvl1pPr marL="0" indent="0">
              <a:buNone/>
              <a:defRPr sz="1400" b="0" i="1">
                <a:latin typeface="+mn-lt"/>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5"/>
          <p:cNvSpPr>
            <a:spLocks noGrp="1"/>
          </p:cNvSpPr>
          <p:nvPr>
            <p:ph type="sldNum" sz="quarter" idx="10"/>
          </p:nvPr>
        </p:nvSpPr>
        <p:spPr/>
        <p:txBody>
          <a:bodyPr/>
          <a:lstStyle>
            <a:lvl1pPr>
              <a:defRPr/>
            </a:lvl1pPr>
          </a:lstStyle>
          <a:p>
            <a:pPr>
              <a:defRPr/>
            </a:pPr>
            <a:fld id="{76CE6D89-F8C4-4349-9F79-9E52E9457306}" type="slidenum">
              <a:rPr lang="en-US" smtClean="0"/>
              <a:pPr>
                <a:defRPr/>
              </a:pPr>
              <a:t>‹#›</a:t>
            </a:fld>
            <a:endParaRPr lang="en-US"/>
          </a:p>
        </p:txBody>
      </p:sp>
    </p:spTree>
    <p:extLst>
      <p:ext uri="{BB962C8B-B14F-4D97-AF65-F5344CB8AC3E}">
        <p14:creationId xmlns:p14="http://schemas.microsoft.com/office/powerpoint/2010/main" val="1703325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7767638" y="6356350"/>
            <a:ext cx="91916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pPr>
              <a:defRPr/>
            </a:pPr>
            <a:fld id="{6D930449-58FC-4589-9EB7-EBB0924259D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txStyles>
    <p:title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Georgia"/>
          <a:ea typeface="ＭＳ Ｐゴシック" charset="-128"/>
          <a:cs typeface="Georgia"/>
        </a:defRPr>
      </a:lvl1pPr>
      <a:lvl2pPr marL="742950" indent="-285750" algn="l" defTabSz="457200" rtl="0" eaLnBrk="1" fontAlgn="base" hangingPunct="1">
        <a:spcBef>
          <a:spcPct val="20000"/>
        </a:spcBef>
        <a:spcAft>
          <a:spcPct val="0"/>
        </a:spcAft>
        <a:buFont typeface="Arial" charset="0"/>
        <a:buChar char="–"/>
        <a:defRPr sz="2800" kern="1200">
          <a:solidFill>
            <a:srgbClr val="225790"/>
          </a:solidFill>
          <a:latin typeface="+mn-lt"/>
          <a:ea typeface="Arial" charset="0"/>
          <a:cs typeface="Arial"/>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Georgia"/>
          <a:ea typeface="Georgia" charset="0"/>
          <a:cs typeface="Georgia"/>
        </a:defRPr>
      </a:lvl3pPr>
      <a:lvl4pPr marL="1600200" indent="-228600" algn="l" defTabSz="457200" rtl="0" eaLnBrk="1" fontAlgn="base" hangingPunct="1">
        <a:spcBef>
          <a:spcPct val="20000"/>
        </a:spcBef>
        <a:spcAft>
          <a:spcPct val="0"/>
        </a:spcAft>
        <a:buFont typeface="Arial" charset="0"/>
        <a:buChar char="–"/>
        <a:defRPr sz="2000" kern="1200">
          <a:solidFill>
            <a:srgbClr val="225790"/>
          </a:solidFill>
          <a:latin typeface="+mn-lt"/>
          <a:ea typeface="Arial" charset="0"/>
          <a:cs typeface="Arial"/>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409" name="Title 3"/>
          <p:cNvSpPr>
            <a:spLocks noGrp="1"/>
          </p:cNvSpPr>
          <p:nvPr>
            <p:ph type="ctrTitle"/>
          </p:nvPr>
        </p:nvSpPr>
        <p:spPr>
          <a:xfrm>
            <a:off x="685800" y="692696"/>
            <a:ext cx="7772400" cy="1470025"/>
          </a:xfrm>
        </p:spPr>
        <p:txBody>
          <a:bodyPr/>
          <a:lstStyle/>
          <a:p>
            <a:pPr eaLnBrk="1" hangingPunct="1"/>
            <a:r>
              <a:rPr lang="en-US" dirty="0" smtClean="0">
                <a:solidFill>
                  <a:schemeClr val="bg1"/>
                </a:solidFill>
                <a:latin typeface="Georgia" pitchFamily="18" charset="0"/>
              </a:rPr>
              <a:t>Life at War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5798" y="623808"/>
            <a:ext cx="8229600" cy="773113"/>
          </a:xfrm>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What They Ate</a:t>
            </a:r>
          </a:p>
        </p:txBody>
      </p:sp>
      <p:sp>
        <p:nvSpPr>
          <p:cNvPr id="2" name="Content Placeholder 1"/>
          <p:cNvSpPr>
            <a:spLocks noGrp="1"/>
          </p:cNvSpPr>
          <p:nvPr>
            <p:ph sz="half" idx="1"/>
          </p:nvPr>
        </p:nvSpPr>
        <p:spPr/>
        <p:txBody>
          <a:bodyPr/>
          <a:lstStyle/>
          <a:p>
            <a:r>
              <a:rPr lang="en-US" sz="2200" dirty="0" smtClean="0">
                <a:latin typeface="Georgia" pitchFamily="18" charset="0"/>
              </a:rPr>
              <a:t>Salt pork, bacon, or beef </a:t>
            </a:r>
          </a:p>
          <a:p>
            <a:r>
              <a:rPr lang="en-US" sz="2200" dirty="0">
                <a:latin typeface="Georgia" pitchFamily="18" charset="0"/>
              </a:rPr>
              <a:t>S</a:t>
            </a:r>
            <a:r>
              <a:rPr lang="en-US" sz="2200" dirty="0" smtClean="0">
                <a:latin typeface="Georgia" pitchFamily="18" charset="0"/>
              </a:rPr>
              <a:t>oft bread, flour, cornmeal, or hardtack </a:t>
            </a:r>
          </a:p>
          <a:p>
            <a:r>
              <a:rPr lang="en-US" sz="2200" dirty="0">
                <a:latin typeface="Georgia" pitchFamily="18" charset="0"/>
              </a:rPr>
              <a:t>B</a:t>
            </a:r>
            <a:r>
              <a:rPr lang="en-US" sz="2200" dirty="0" smtClean="0">
                <a:latin typeface="Georgia" pitchFamily="18" charset="0"/>
              </a:rPr>
              <a:t>eans or </a:t>
            </a:r>
            <a:r>
              <a:rPr lang="en-US" sz="2200" dirty="0">
                <a:latin typeface="Georgia" pitchFamily="18" charset="0"/>
              </a:rPr>
              <a:t>peas</a:t>
            </a:r>
          </a:p>
          <a:p>
            <a:r>
              <a:rPr lang="en-US" sz="2200" dirty="0">
                <a:latin typeface="Georgia" pitchFamily="18" charset="0"/>
              </a:rPr>
              <a:t>R</a:t>
            </a:r>
            <a:r>
              <a:rPr lang="en-US" sz="2200" dirty="0" smtClean="0">
                <a:latin typeface="Georgia" pitchFamily="18" charset="0"/>
              </a:rPr>
              <a:t>ice or </a:t>
            </a:r>
            <a:r>
              <a:rPr lang="en-US" sz="2200" dirty="0">
                <a:latin typeface="Georgia" pitchFamily="18" charset="0"/>
              </a:rPr>
              <a:t>hominy</a:t>
            </a:r>
          </a:p>
          <a:p>
            <a:r>
              <a:rPr lang="en-US" sz="2200" dirty="0">
                <a:latin typeface="Georgia" pitchFamily="18" charset="0"/>
              </a:rPr>
              <a:t>C</a:t>
            </a:r>
            <a:r>
              <a:rPr lang="en-US" sz="2200" dirty="0" smtClean="0">
                <a:latin typeface="Georgia" pitchFamily="18" charset="0"/>
              </a:rPr>
              <a:t>offee</a:t>
            </a:r>
            <a:endParaRPr lang="en-US" sz="2200" dirty="0">
              <a:latin typeface="Georgia" pitchFamily="18" charset="0"/>
            </a:endParaRPr>
          </a:p>
          <a:p>
            <a:r>
              <a:rPr lang="en-US" sz="2200" dirty="0">
                <a:latin typeface="Georgia" pitchFamily="18" charset="0"/>
              </a:rPr>
              <a:t>T</a:t>
            </a:r>
            <a:r>
              <a:rPr lang="en-US" sz="2200" dirty="0" smtClean="0">
                <a:latin typeface="Georgia" pitchFamily="18" charset="0"/>
              </a:rPr>
              <a:t>ea</a:t>
            </a:r>
            <a:endParaRPr lang="en-US" sz="2200" dirty="0">
              <a:latin typeface="Georgia" pitchFamily="18" charset="0"/>
            </a:endParaRPr>
          </a:p>
          <a:p>
            <a:r>
              <a:rPr lang="en-US" sz="2200" dirty="0">
                <a:latin typeface="Georgia" pitchFamily="18" charset="0"/>
              </a:rPr>
              <a:t>S</a:t>
            </a:r>
            <a:r>
              <a:rPr lang="en-US" sz="2200" dirty="0" smtClean="0">
                <a:latin typeface="Georgia" pitchFamily="18" charset="0"/>
              </a:rPr>
              <a:t>ugar</a:t>
            </a:r>
            <a:endParaRPr lang="en-US" sz="2200" dirty="0">
              <a:latin typeface="Georgia" pitchFamily="18" charset="0"/>
            </a:endParaRPr>
          </a:p>
          <a:p>
            <a:r>
              <a:rPr lang="en-US" sz="2200" dirty="0">
                <a:latin typeface="Georgia" pitchFamily="18" charset="0"/>
              </a:rPr>
              <a:t>V</a:t>
            </a:r>
            <a:r>
              <a:rPr lang="en-US" sz="2200" dirty="0" smtClean="0">
                <a:latin typeface="Georgia" pitchFamily="18" charset="0"/>
              </a:rPr>
              <a:t>inegar</a:t>
            </a:r>
            <a:endParaRPr lang="en-US" sz="2200" dirty="0">
              <a:latin typeface="Georgia" pitchFamily="18" charset="0"/>
            </a:endParaRPr>
          </a:p>
          <a:p>
            <a:r>
              <a:rPr lang="en-US" sz="2200" dirty="0">
                <a:latin typeface="Georgia" pitchFamily="18" charset="0"/>
              </a:rPr>
              <a:t>M</a:t>
            </a:r>
            <a:r>
              <a:rPr lang="en-US" sz="2200" dirty="0" smtClean="0">
                <a:latin typeface="Georgia" pitchFamily="18" charset="0"/>
              </a:rPr>
              <a:t>olasses</a:t>
            </a:r>
            <a:endParaRPr lang="en-US" sz="2200" dirty="0">
              <a:latin typeface="Georgia" pitchFamily="18" charset="0"/>
            </a:endParaRP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211960" y="1521514"/>
            <a:ext cx="4449712" cy="4864206"/>
          </a:xfrm>
          <a:prstGeom prst="rect">
            <a:avLst/>
          </a:prstGeom>
        </p:spPr>
      </p:pic>
    </p:spTree>
    <p:extLst>
      <p:ext uri="{BB962C8B-B14F-4D97-AF65-F5344CB8AC3E}">
        <p14:creationId xmlns:p14="http://schemas.microsoft.com/office/powerpoint/2010/main" val="2923836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9"/>
          <p:cNvSpPr>
            <a:spLocks noGrp="1" noChangeArrowheads="1"/>
          </p:cNvSpPr>
          <p:nvPr>
            <p:ph type="title"/>
          </p:nvPr>
        </p:nvSpPr>
        <p:spPr/>
        <p:txBody>
          <a:bodyPr rtlCol="0">
            <a:normAutofit/>
          </a:bodyPr>
          <a:lstStyle/>
          <a:p>
            <a:pPr eaLnBrk="1" fontAlgn="auto" hangingPunct="1">
              <a:spcAft>
                <a:spcPts val="0"/>
              </a:spcAft>
              <a:defRPr/>
            </a:pPr>
            <a:r>
              <a:rPr lang="en-US" sz="4000" dirty="0" smtClean="0">
                <a:solidFill>
                  <a:srgbClr val="5F5F5F"/>
                </a:solidFill>
                <a:latin typeface="Georgia" pitchFamily="18" charset="0"/>
                <a:ea typeface="+mj-ea"/>
                <a:cs typeface="+mj-cs"/>
              </a:rPr>
              <a:t>Where They Slept</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47622" y="1600200"/>
            <a:ext cx="6848756" cy="4205288"/>
          </a:xfrm>
        </p:spPr>
      </p:pic>
    </p:spTree>
    <p:extLst>
      <p:ext uri="{BB962C8B-B14F-4D97-AF65-F5344CB8AC3E}">
        <p14:creationId xmlns:p14="http://schemas.microsoft.com/office/powerpoint/2010/main" val="3992901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60626"/>
            <a:ext cx="8229600" cy="773113"/>
          </a:xfrm>
        </p:spPr>
        <p:txBody>
          <a:bodyPr/>
          <a:lstStyle/>
          <a:p>
            <a:r>
              <a:rPr lang="en-US" sz="4000" dirty="0" smtClean="0">
                <a:solidFill>
                  <a:srgbClr val="5F5F5F"/>
                </a:solidFill>
              </a:rPr>
              <a:t>How </a:t>
            </a:r>
            <a:r>
              <a:rPr lang="en-US" sz="4000" dirty="0">
                <a:solidFill>
                  <a:srgbClr val="5F5F5F"/>
                </a:solidFill>
              </a:rPr>
              <a:t>T</a:t>
            </a:r>
            <a:r>
              <a:rPr lang="en-US" sz="4000" dirty="0" smtClean="0">
                <a:solidFill>
                  <a:srgbClr val="5F5F5F"/>
                </a:solidFill>
              </a:rPr>
              <a:t>hey Communicated</a:t>
            </a:r>
            <a:endParaRPr lang="en-US" sz="4000" dirty="0">
              <a:solidFill>
                <a:srgbClr val="5F5F5F"/>
              </a:solidFill>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115616" y="1600199"/>
            <a:ext cx="6540641" cy="4869966"/>
          </a:xfrm>
        </p:spPr>
      </p:pic>
    </p:spTree>
    <p:extLst>
      <p:ext uri="{BB962C8B-B14F-4D97-AF65-F5344CB8AC3E}">
        <p14:creationId xmlns:p14="http://schemas.microsoft.com/office/powerpoint/2010/main" val="386317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000" dirty="0" smtClean="0">
                <a:solidFill>
                  <a:srgbClr val="5F5F5F"/>
                </a:solidFill>
                <a:latin typeface="Georgia" pitchFamily="18" charset="0"/>
                <a:cs typeface="Arabic Typesetting" pitchFamily="66" charset="-78"/>
              </a:rPr>
              <a:t>How they Communicated</a:t>
            </a:r>
            <a:endParaRPr lang="en-US" sz="4000" dirty="0">
              <a:solidFill>
                <a:srgbClr val="5F5F5F"/>
              </a:solidFill>
              <a:latin typeface="Georgia" pitchFamily="18" charset="0"/>
              <a:cs typeface="Arabic Typesetting" pitchFamily="66" charset="-78"/>
            </a:endParaRPr>
          </a:p>
        </p:txBody>
      </p:sp>
      <p:pic>
        <p:nvPicPr>
          <p:cNvPr id="6" name="Content Placehold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23528" y="1712379"/>
            <a:ext cx="4038600" cy="3433242"/>
          </a:xfrm>
        </p:spPr>
      </p:pic>
      <p:sp>
        <p:nvSpPr>
          <p:cNvPr id="4" name="Content Placeholder 3"/>
          <p:cNvSpPr>
            <a:spLocks noGrp="1"/>
          </p:cNvSpPr>
          <p:nvPr>
            <p:ph sz="half" idx="2"/>
          </p:nvPr>
        </p:nvSpPr>
        <p:spPr/>
        <p:txBody>
          <a:bodyPr/>
          <a:lstStyle/>
          <a:p>
            <a:pPr marL="0" indent="0">
              <a:buNone/>
            </a:pPr>
            <a:r>
              <a:rPr lang="en-US" sz="2200" dirty="0">
                <a:latin typeface="Georgia" pitchFamily="18" charset="0"/>
                <a:cs typeface="Times New Roman" pitchFamily="18" charset="0"/>
              </a:rPr>
              <a:t>Soldiers received news from multiple sources.  Rumors were rampant and often magnified as soldiers wrote those rumors home.  Newspapers were a great trade item, being passed across enemies picket lines and traded back and forth. Soldiers were always eager for news North or South.</a:t>
            </a:r>
            <a:endParaRPr lang="en-US" sz="2200" dirty="0">
              <a:latin typeface="Georgia" pitchFamily="18" charset="0"/>
            </a:endParaRPr>
          </a:p>
        </p:txBody>
      </p:sp>
    </p:spTree>
    <p:extLst>
      <p:ext uri="{BB962C8B-B14F-4D97-AF65-F5344CB8AC3E}">
        <p14:creationId xmlns:p14="http://schemas.microsoft.com/office/powerpoint/2010/main" val="41744553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5F5F5F"/>
                </a:solidFill>
              </a:rPr>
              <a:t>When They Weren’t Fighting</a:t>
            </a:r>
            <a:endParaRPr lang="en-US" dirty="0">
              <a:solidFill>
                <a:srgbClr val="5F5F5F"/>
              </a:solidFill>
            </a:endParaRP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8890" y="1838924"/>
            <a:ext cx="4035219" cy="3754826"/>
          </a:xfrm>
        </p:spPr>
      </p:pic>
      <p:sp>
        <p:nvSpPr>
          <p:cNvPr id="4" name="Content Placeholder 3"/>
          <p:cNvSpPr>
            <a:spLocks noGrp="1"/>
          </p:cNvSpPr>
          <p:nvPr>
            <p:ph sz="half" idx="2"/>
          </p:nvPr>
        </p:nvSpPr>
        <p:spPr>
          <a:xfrm>
            <a:off x="4648200" y="1844824"/>
            <a:ext cx="4038600" cy="3987177"/>
          </a:xfrm>
        </p:spPr>
        <p:txBody>
          <a:bodyPr/>
          <a:lstStyle/>
          <a:p>
            <a:pPr marL="0" indent="0">
              <a:buNone/>
            </a:pPr>
            <a:r>
              <a:rPr lang="en-US" sz="2200" dirty="0" smtClean="0">
                <a:latin typeface="Georgia" pitchFamily="18" charset="0"/>
              </a:rPr>
              <a:t>“first </a:t>
            </a:r>
            <a:r>
              <a:rPr lang="en-US" sz="2200" dirty="0">
                <a:latin typeface="Georgia" pitchFamily="18" charset="0"/>
              </a:rPr>
              <a:t>thing in the morning is drill, then drill, then drill again. Then drill, drill, a little more drill. Then drill and lastly drill. Between drills, we drill….” </a:t>
            </a:r>
            <a:r>
              <a:rPr lang="en-US" sz="2200" dirty="0" smtClean="0">
                <a:latin typeface="Georgia" pitchFamily="18" charset="0"/>
              </a:rPr>
              <a:t>    </a:t>
            </a:r>
          </a:p>
          <a:p>
            <a:pPr marL="0" indent="0">
              <a:buNone/>
            </a:pPr>
            <a:r>
              <a:rPr lang="en-US" sz="2200" dirty="0">
                <a:latin typeface="Georgia" pitchFamily="18" charset="0"/>
              </a:rPr>
              <a:t>	</a:t>
            </a:r>
            <a:r>
              <a:rPr lang="en-US" sz="2200" dirty="0" smtClean="0">
                <a:latin typeface="Georgia" pitchFamily="18" charset="0"/>
              </a:rPr>
              <a:t>		– </a:t>
            </a:r>
            <a:r>
              <a:rPr lang="en-US" sz="2200" dirty="0">
                <a:latin typeface="Georgia" pitchFamily="18" charset="0"/>
              </a:rPr>
              <a:t>Union </a:t>
            </a:r>
            <a:r>
              <a:rPr lang="en-US" sz="2200" dirty="0" smtClean="0">
                <a:latin typeface="Georgia" pitchFamily="18" charset="0"/>
              </a:rPr>
              <a:t>Soldier</a:t>
            </a:r>
            <a:endParaRPr lang="en-US" sz="2200" dirty="0">
              <a:latin typeface="Georgia"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Life and Death</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475656" y="1772815"/>
            <a:ext cx="6120680" cy="4295971"/>
          </a:xfrm>
        </p:spPr>
      </p:pic>
    </p:spTree>
    <p:extLst>
      <p:ext uri="{BB962C8B-B14F-4D97-AF65-F5344CB8AC3E}">
        <p14:creationId xmlns:p14="http://schemas.microsoft.com/office/powerpoint/2010/main" val="16113928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None/>
              <a:defRPr/>
            </a:pPr>
            <a:r>
              <a:rPr lang="en-US" sz="2800" dirty="0" smtClean="0">
                <a:latin typeface="Georgia" pitchFamily="18" charset="0"/>
                <a:ea typeface="+mn-ea"/>
                <a:cs typeface="Arial" pitchFamily="34" charset="0"/>
              </a:rPr>
              <a:t>Disease and Hygiene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Everyone and everything smelled during the Civil War. </a:t>
            </a: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Diarrhea was the greatest killer during the Civil War.</a:t>
            </a:r>
            <a:endParaRPr lang="en-US" sz="2400" dirty="0">
              <a:latin typeface="Georgia" pitchFamily="18" charset="0"/>
              <a:ea typeface="+mn-ea"/>
              <a:cs typeface="Arial" pitchFamily="34" charset="0"/>
            </a:endParaRPr>
          </a:p>
          <a:p>
            <a:pPr lvl="1" eaLnBrk="1" fontAlgn="auto" hangingPunct="1">
              <a:spcAft>
                <a:spcPts val="0"/>
              </a:spcAft>
              <a:buFont typeface="Arial" pitchFamily="34" charset="0"/>
              <a:buChar char="•"/>
              <a:defRPr/>
            </a:pPr>
            <a:r>
              <a:rPr lang="en-US" sz="2400" dirty="0" smtClean="0">
                <a:latin typeface="Georgia" pitchFamily="18" charset="0"/>
                <a:ea typeface="+mn-ea"/>
                <a:cs typeface="Arial" pitchFamily="34" charset="0"/>
              </a:rPr>
              <a:t>Of </a:t>
            </a:r>
            <a:r>
              <a:rPr lang="en-US" sz="2400" dirty="0">
                <a:latin typeface="Georgia" pitchFamily="18" charset="0"/>
                <a:ea typeface="+mn-ea"/>
                <a:cs typeface="Arial" pitchFamily="34" charset="0"/>
              </a:rPr>
              <a:t>the </a:t>
            </a:r>
            <a:r>
              <a:rPr lang="en-US" sz="2400" dirty="0" smtClean="0">
                <a:latin typeface="Georgia" pitchFamily="18" charset="0"/>
                <a:ea typeface="+mn-ea"/>
                <a:cs typeface="Arial" pitchFamily="34" charset="0"/>
              </a:rPr>
              <a:t>more than 620,000 </a:t>
            </a:r>
            <a:r>
              <a:rPr lang="en-US" sz="2400" dirty="0">
                <a:latin typeface="Georgia" pitchFamily="18" charset="0"/>
                <a:ea typeface="+mn-ea"/>
                <a:cs typeface="Arial" pitchFamily="34" charset="0"/>
              </a:rPr>
              <a:t>soldiers who died in the war, </a:t>
            </a:r>
            <a:r>
              <a:rPr lang="en-US" sz="2400" dirty="0" smtClean="0">
                <a:latin typeface="Georgia" pitchFamily="18" charset="0"/>
                <a:ea typeface="+mn-ea"/>
                <a:cs typeface="Arial" pitchFamily="34" charset="0"/>
              </a:rPr>
              <a:t>more than </a:t>
            </a:r>
            <a:r>
              <a:rPr lang="en-US" sz="2400" dirty="0">
                <a:latin typeface="Georgia" pitchFamily="18" charset="0"/>
                <a:ea typeface="+mn-ea"/>
                <a:cs typeface="Arial" pitchFamily="34" charset="0"/>
              </a:rPr>
              <a:t>400,000 died of sickness and disease. </a:t>
            </a:r>
          </a:p>
          <a:p>
            <a:pPr eaLnBrk="1" fontAlgn="auto" hangingPunct="1">
              <a:spcAft>
                <a:spcPts val="0"/>
              </a:spcAft>
              <a:buFont typeface="Arial" pitchFamily="34" charset="0"/>
              <a:buChar char="•"/>
              <a:defRPr/>
            </a:pPr>
            <a:endParaRPr lang="en-US" dirty="0">
              <a:ea typeface="+mn-ea"/>
              <a:cs typeface="+mn-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Rectangle 2"/>
          <p:cNvSpPr>
            <a:spLocks noGrp="1" noChangeArrowheads="1"/>
          </p:cNvSpPr>
          <p:nvPr>
            <p:ph type="title"/>
          </p:nvPr>
        </p:nvSpPr>
        <p:spPr>
          <a:xfrm>
            <a:off x="467544" y="1700808"/>
            <a:ext cx="8229600" cy="1728192"/>
          </a:xfrm>
        </p:spPr>
        <p:txBody>
          <a:bodyPr/>
          <a:lstStyle/>
          <a:p>
            <a:pPr algn="l" eaLnBrk="1" hangingPunct="1"/>
            <a:r>
              <a:rPr lang="en-US" sz="2200" dirty="0">
                <a:solidFill>
                  <a:schemeClr val="tx1"/>
                </a:solidFill>
                <a:latin typeface="Georgia" pitchFamily="18" charset="0"/>
              </a:rPr>
              <a:t>Weapons technology – The </a:t>
            </a:r>
            <a:r>
              <a:rPr lang="en-US" sz="2200" dirty="0" smtClean="0">
                <a:solidFill>
                  <a:schemeClr val="tx1"/>
                </a:solidFill>
                <a:latin typeface="Georgia" pitchFamily="18" charset="0"/>
              </a:rPr>
              <a:t>rifled </a:t>
            </a:r>
            <a:r>
              <a:rPr lang="en-US" sz="2200" dirty="0">
                <a:solidFill>
                  <a:schemeClr val="tx1"/>
                </a:solidFill>
                <a:latin typeface="Georgia" pitchFamily="18" charset="0"/>
              </a:rPr>
              <a:t>m</a:t>
            </a:r>
            <a:r>
              <a:rPr lang="en-US" sz="2200" dirty="0" smtClean="0">
                <a:solidFill>
                  <a:schemeClr val="tx1"/>
                </a:solidFill>
                <a:latin typeface="Georgia" pitchFamily="18" charset="0"/>
              </a:rPr>
              <a:t>usket  </a:t>
            </a:r>
            <a:r>
              <a:rPr lang="en-US" sz="2200" dirty="0">
                <a:solidFill>
                  <a:schemeClr val="tx1"/>
                </a:solidFill>
                <a:latin typeface="Georgia" pitchFamily="18" charset="0"/>
              </a:rPr>
              <a:t>killed more soldiers </a:t>
            </a:r>
            <a:r>
              <a:rPr lang="en-US" sz="2200" dirty="0" smtClean="0">
                <a:solidFill>
                  <a:schemeClr val="tx1"/>
                </a:solidFill>
                <a:latin typeface="Georgia" pitchFamily="18" charset="0"/>
              </a:rPr>
              <a:t>than anything else, except disease. It’s effects also created </a:t>
            </a:r>
            <a:r>
              <a:rPr lang="en-US" sz="2200" dirty="0">
                <a:solidFill>
                  <a:schemeClr val="tx1"/>
                </a:solidFill>
                <a:latin typeface="Georgia" pitchFamily="18" charset="0"/>
              </a:rPr>
              <a:t>wounds that were difficult to treat</a:t>
            </a:r>
          </a:p>
        </p:txBody>
      </p:sp>
      <p:sp>
        <p:nvSpPr>
          <p:cNvPr id="6" name="Title 1"/>
          <p:cNvSpPr txBox="1">
            <a:spLocks/>
          </p:cNvSpPr>
          <p:nvPr/>
        </p:nvSpPr>
        <p:spPr bwMode="auto">
          <a:xfrm>
            <a:off x="457200" y="644525"/>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5F5F5F"/>
                </a:solidFill>
                <a:latin typeface="Georgia" pitchFamily="18" charset="0"/>
              </a:rPr>
              <a:t>Life and Death</a:t>
            </a:r>
            <a:endParaRPr lang="en-US" sz="4000" dirty="0" smtClean="0">
              <a:solidFill>
                <a:srgbClr val="5F5F5F"/>
              </a:solidFill>
              <a:latin typeface="Georgia" pitchFamily="18" charset="0"/>
            </a:endParaRPr>
          </a:p>
        </p:txBody>
      </p:sp>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23439" y="3789040"/>
            <a:ext cx="8497122" cy="2206570"/>
          </a:xfrm>
          <a:prstGeom prst="rect">
            <a:avLst/>
          </a:prstGeom>
        </p:spPr>
      </p:pic>
    </p:spTree>
    <p:extLst>
      <p:ext uri="{BB962C8B-B14F-4D97-AF65-F5344CB8AC3E}">
        <p14:creationId xmlns:p14="http://schemas.microsoft.com/office/powerpoint/2010/main" val="21436423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a:xfrm>
            <a:off x="457200" y="692696"/>
            <a:ext cx="8229600" cy="773113"/>
          </a:xfrm>
        </p:spPr>
        <p:txBody>
          <a:bodyPr rtlCol="0">
            <a:normAutofit fontScale="90000"/>
          </a:bodyPr>
          <a:lstStyle/>
          <a:p>
            <a:pPr eaLnBrk="1" fontAlgn="auto" hangingPunct="1">
              <a:spcAft>
                <a:spcPts val="0"/>
              </a:spcAft>
              <a:defRPr/>
            </a:pPr>
            <a:r>
              <a:rPr lang="en-US" dirty="0" smtClean="0">
                <a:solidFill>
                  <a:srgbClr val="5F5F5F"/>
                </a:solidFill>
                <a:ea typeface="+mj-ea"/>
                <a:cs typeface="+mj-cs"/>
              </a:rPr>
              <a:t>Life and Death</a:t>
            </a:r>
            <a:r>
              <a:rPr lang="en-US" sz="2800" dirty="0" smtClean="0">
                <a:solidFill>
                  <a:srgbClr val="5F5F5F"/>
                </a:solidFill>
                <a:ea typeface="+mj-ea"/>
                <a:cs typeface="+mj-cs"/>
              </a:rPr>
              <a:t/>
            </a:r>
            <a:br>
              <a:rPr lang="en-US" sz="2800" dirty="0" smtClean="0">
                <a:solidFill>
                  <a:srgbClr val="5F5F5F"/>
                </a:solidFill>
                <a:ea typeface="+mj-ea"/>
                <a:cs typeface="+mj-cs"/>
              </a:rPr>
            </a:br>
            <a:r>
              <a:rPr lang="en-US" sz="2444" dirty="0" smtClean="0">
                <a:solidFill>
                  <a:schemeClr val="tx1"/>
                </a:solidFill>
                <a:ea typeface="+mj-ea"/>
                <a:cs typeface="+mj-cs"/>
              </a:rPr>
              <a:t>When a battle took place, every structure</a:t>
            </a:r>
            <a:r>
              <a:rPr lang="en-US" sz="2444" dirty="0">
                <a:solidFill>
                  <a:schemeClr val="tx1"/>
                </a:solidFill>
                <a:ea typeface="+mj-ea"/>
                <a:cs typeface="+mj-cs"/>
              </a:rPr>
              <a:t>, house, </a:t>
            </a:r>
            <a:r>
              <a:rPr lang="en-US" sz="2444" dirty="0" smtClean="0">
                <a:solidFill>
                  <a:schemeClr val="tx1"/>
                </a:solidFill>
                <a:ea typeface="+mj-ea"/>
                <a:cs typeface="+mj-cs"/>
              </a:rPr>
              <a:t>barn</a:t>
            </a:r>
            <a:r>
              <a:rPr lang="en-US" sz="2444" dirty="0">
                <a:solidFill>
                  <a:schemeClr val="tx1"/>
                </a:solidFill>
                <a:ea typeface="+mj-ea"/>
                <a:cs typeface="+mj-cs"/>
              </a:rPr>
              <a:t>, </a:t>
            </a:r>
            <a:r>
              <a:rPr lang="en-US" sz="2444" dirty="0" smtClean="0">
                <a:solidFill>
                  <a:schemeClr val="tx1"/>
                </a:solidFill>
                <a:ea typeface="+mj-ea"/>
                <a:cs typeface="+mj-cs"/>
              </a:rPr>
              <a:t>yard </a:t>
            </a:r>
            <a:r>
              <a:rPr lang="en-US" sz="2444" dirty="0">
                <a:solidFill>
                  <a:schemeClr val="tx1"/>
                </a:solidFill>
                <a:ea typeface="+mj-ea"/>
                <a:cs typeface="+mj-cs"/>
              </a:rPr>
              <a:t>and </a:t>
            </a:r>
            <a:r>
              <a:rPr lang="en-US" sz="2444" dirty="0" smtClean="0">
                <a:solidFill>
                  <a:schemeClr val="tx1"/>
                </a:solidFill>
                <a:ea typeface="+mj-ea"/>
                <a:cs typeface="+mj-cs"/>
              </a:rPr>
              <a:t>field, </a:t>
            </a:r>
            <a:r>
              <a:rPr lang="en-US" sz="2444" dirty="0">
                <a:solidFill>
                  <a:schemeClr val="tx1"/>
                </a:solidFill>
                <a:ea typeface="+mj-ea"/>
                <a:cs typeface="+mj-cs"/>
              </a:rPr>
              <a:t>could become a hospital…..</a:t>
            </a:r>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713447" y="1844824"/>
            <a:ext cx="5717106" cy="4205288"/>
          </a:xfrm>
        </p:spPr>
      </p:pic>
      <p:sp>
        <p:nvSpPr>
          <p:cNvPr id="82950" name="Text Box 14"/>
          <p:cNvSpPr txBox="1">
            <a:spLocks noChangeArrowheads="1"/>
          </p:cNvSpPr>
          <p:nvPr/>
        </p:nvSpPr>
        <p:spPr bwMode="auto">
          <a:xfrm>
            <a:off x="1219200" y="6491288"/>
            <a:ext cx="7467600" cy="366712"/>
          </a:xfrm>
          <a:prstGeom prst="rect">
            <a:avLst/>
          </a:prstGeom>
          <a:noFill/>
          <a:ln w="9525">
            <a:noFill/>
            <a:miter lim="800000"/>
            <a:headEnd/>
            <a:tailEnd/>
          </a:ln>
        </p:spPr>
        <p:txBody>
          <a:bodyPr>
            <a:prstTxWarp prst="textNoShape">
              <a:avLst/>
            </a:prstTxWarp>
            <a:spAutoFit/>
          </a:bodyPr>
          <a:lstStyle/>
          <a:p>
            <a:pPr>
              <a:spcBef>
                <a:spcPct val="50000"/>
              </a:spcBef>
            </a:pPr>
            <a:endParaRPr lang="en-US" sz="1800">
              <a:latin typeface="Calibri" pitchFamily="-123"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Life and Death</a:t>
            </a:r>
            <a:endParaRPr lang="en-US" sz="2800" dirty="0">
              <a:solidFill>
                <a:srgbClr val="5F5F5F"/>
              </a:solidFill>
              <a:latin typeface="+mj-lt"/>
            </a:endParaRPr>
          </a:p>
        </p:txBody>
      </p:sp>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395536" y="2132856"/>
            <a:ext cx="4008693" cy="2592288"/>
          </a:xfrm>
        </p:spPr>
      </p:pic>
      <p:sp>
        <p:nvSpPr>
          <p:cNvPr id="5" name="Content Placeholder 4"/>
          <p:cNvSpPr>
            <a:spLocks noGrp="1"/>
          </p:cNvSpPr>
          <p:nvPr>
            <p:ph sz="half" idx="2"/>
          </p:nvPr>
        </p:nvSpPr>
        <p:spPr>
          <a:xfrm>
            <a:off x="4716016" y="2132856"/>
            <a:ext cx="4038600" cy="3727745"/>
          </a:xfrm>
        </p:spPr>
        <p:txBody>
          <a:bodyPr/>
          <a:lstStyle/>
          <a:p>
            <a:pPr marL="0" indent="0">
              <a:buNone/>
            </a:pPr>
            <a:r>
              <a:rPr lang="en-US" sz="2200" dirty="0">
                <a:solidFill>
                  <a:schemeClr val="tx1"/>
                </a:solidFill>
              </a:rPr>
              <a:t>"</a:t>
            </a:r>
            <a:r>
              <a:rPr lang="en-US" sz="2200" dirty="0">
                <a:solidFill>
                  <a:schemeClr val="tx1"/>
                </a:solidFill>
                <a:cs typeface="Arial" pitchFamily="34" charset="0"/>
              </a:rPr>
              <a:t>You have given your boys to die for their country. Now you can give your girls to nurse </a:t>
            </a:r>
            <a:r>
              <a:rPr lang="en-US" sz="2200" dirty="0" smtClean="0">
                <a:solidFill>
                  <a:schemeClr val="tx1"/>
                </a:solidFill>
                <a:cs typeface="Arial" pitchFamily="34" charset="0"/>
              </a:rPr>
              <a:t>them.” </a:t>
            </a:r>
            <a:endParaRPr lang="en-US" sz="2200" dirty="0">
              <a:solidFill>
                <a:schemeClr val="tx1"/>
              </a:solidFill>
              <a:cs typeface="Arial" pitchFamily="34" charset="0"/>
            </a:endParaRPr>
          </a:p>
          <a:p>
            <a:pPr marL="0" indent="0" algn="r">
              <a:buNone/>
            </a:pPr>
            <a:r>
              <a:rPr lang="en-US" sz="2200" dirty="0" smtClean="0">
                <a:solidFill>
                  <a:schemeClr val="tx1"/>
                </a:solidFill>
                <a:cs typeface="Arial" pitchFamily="34" charset="0"/>
              </a:rPr>
              <a:t>-</a:t>
            </a:r>
            <a:r>
              <a:rPr lang="en-US" sz="2200" dirty="0">
                <a:solidFill>
                  <a:schemeClr val="tx1"/>
                </a:solidFill>
                <a:cs typeface="Arial" pitchFamily="34" charset="0"/>
              </a:rPr>
              <a:t>Nurse Mary </a:t>
            </a:r>
            <a:r>
              <a:rPr lang="en-US" sz="2200" dirty="0" err="1">
                <a:solidFill>
                  <a:schemeClr val="tx1"/>
                </a:solidFill>
                <a:cs typeface="Arial" pitchFamily="34" charset="0"/>
              </a:rPr>
              <a:t>Stinebaugh</a:t>
            </a:r>
            <a:endParaRPr lang="en-US" sz="2200"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chemeClr val="accent1">
                    <a:lumMod val="75000"/>
                  </a:schemeClr>
                </a:solidFill>
              </a:rPr>
              <a:t>The Average Soldier</a:t>
            </a:r>
            <a:endParaRPr lang="en-US" sz="4000" dirty="0">
              <a:solidFill>
                <a:schemeClr val="accent1">
                  <a:lumMod val="75000"/>
                </a:schemeClr>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04982" y="1600199"/>
            <a:ext cx="7439426" cy="4436451"/>
          </a:xfrm>
        </p:spPr>
      </p:pic>
    </p:spTree>
    <p:extLst>
      <p:ext uri="{BB962C8B-B14F-4D97-AF65-F5344CB8AC3E}">
        <p14:creationId xmlns:p14="http://schemas.microsoft.com/office/powerpoint/2010/main" val="41033302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z="4000" dirty="0" smtClean="0">
                <a:solidFill>
                  <a:srgbClr val="5F5F5F"/>
                </a:solidFill>
                <a:latin typeface="Georgia" pitchFamily="18" charset="0"/>
              </a:rPr>
              <a:t>Life and Death</a:t>
            </a:r>
          </a:p>
        </p:txBody>
      </p:sp>
      <p:pic>
        <p:nvPicPr>
          <p:cNvPr id="5" name="Content Placeholder 4"/>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457200" y="2351715"/>
            <a:ext cx="4038600" cy="2729244"/>
          </a:xfrm>
        </p:spPr>
      </p:pic>
      <p:pic>
        <p:nvPicPr>
          <p:cNvPr id="6" name="Content Placeholder 5"/>
          <p:cNvPicPr>
            <a:picLocks noGrp="1" noChangeAspect="1"/>
          </p:cNvPicPr>
          <p:nvPr>
            <p:ph sz="half" idx="2"/>
          </p:nvPr>
        </p:nvPicPr>
        <p:blipFill>
          <a:blip r:embed="rId4" cstate="email">
            <a:extLst>
              <a:ext uri="{28A0092B-C50C-407E-A947-70E740481C1C}">
                <a14:useLocalDpi xmlns:a14="http://schemas.microsoft.com/office/drawing/2010/main"/>
              </a:ext>
            </a:extLst>
          </a:blip>
          <a:stretch>
            <a:fillRect/>
          </a:stretch>
        </p:blipFill>
        <p:spPr>
          <a:xfrm>
            <a:off x="4648200" y="2347755"/>
            <a:ext cx="4038600" cy="2737165"/>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73113"/>
          </a:xfrm>
        </p:spPr>
        <p:txBody>
          <a:bodyPr>
            <a:normAutofit/>
          </a:bodyPr>
          <a:lstStyle/>
          <a:p>
            <a:r>
              <a:rPr lang="en-US" sz="4000" dirty="0" smtClean="0">
                <a:solidFill>
                  <a:srgbClr val="5F5F5F"/>
                </a:solidFill>
              </a:rPr>
              <a:t>Life and Death</a:t>
            </a:r>
            <a:endParaRPr lang="en-US" sz="4000" dirty="0"/>
          </a:p>
        </p:txBody>
      </p:sp>
      <p:pic>
        <p:nvPicPr>
          <p:cNvPr id="6" name="Content Placeholder 5"/>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849164" y="1484784"/>
            <a:ext cx="3290788" cy="4512634"/>
          </a:xfrm>
        </p:spPr>
      </p:pic>
      <p:sp>
        <p:nvSpPr>
          <p:cNvPr id="5" name="Text Placeholder 4"/>
          <p:cNvSpPr>
            <a:spLocks noGrp="1"/>
          </p:cNvSpPr>
          <p:nvPr>
            <p:ph sz="half" idx="2"/>
          </p:nvPr>
        </p:nvSpPr>
        <p:spPr/>
        <p:txBody>
          <a:bodyPr/>
          <a:lstStyle/>
          <a:p>
            <a:pPr marL="0" indent="0">
              <a:buNone/>
            </a:pPr>
            <a:r>
              <a:rPr lang="en-US" sz="2200" i="0" dirty="0">
                <a:latin typeface="Georgia" pitchFamily="18" charset="0"/>
              </a:rPr>
              <a:t>About 2.75 million soldiers fought in the Civil War.</a:t>
            </a:r>
            <a:br>
              <a:rPr lang="en-US" sz="2200" i="0" dirty="0">
                <a:latin typeface="Georgia" pitchFamily="18" charset="0"/>
              </a:rPr>
            </a:br>
            <a:r>
              <a:rPr lang="en-US" sz="2200" i="0" dirty="0">
                <a:latin typeface="Georgia" pitchFamily="18" charset="0"/>
              </a:rPr>
              <a:t/>
            </a:r>
            <a:br>
              <a:rPr lang="en-US" sz="2200" i="0" dirty="0">
                <a:latin typeface="Georgia" pitchFamily="18" charset="0"/>
              </a:rPr>
            </a:br>
            <a:r>
              <a:rPr lang="en-US" sz="2200" i="0" dirty="0">
                <a:latin typeface="Georgia" pitchFamily="18" charset="0"/>
              </a:rPr>
              <a:t>More than 620,000 men died in the war, with disease killing twice as many as those lost in battle.</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Memories of the War</a:t>
            </a:r>
            <a:endParaRPr lang="en-US" sz="4000" dirty="0">
              <a:solidFill>
                <a:srgbClr val="5F5F5F"/>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a:ext>
            </a:extLst>
          </a:blip>
          <a:stretch>
            <a:fillRect/>
          </a:stretch>
        </p:blipFill>
        <p:spPr>
          <a:xfrm>
            <a:off x="457200" y="2324929"/>
            <a:ext cx="4038600" cy="2782816"/>
          </a:xfrm>
        </p:spPr>
      </p:pic>
      <p:sp>
        <p:nvSpPr>
          <p:cNvPr id="4" name="Content Placeholder 3"/>
          <p:cNvSpPr>
            <a:spLocks noGrp="1"/>
          </p:cNvSpPr>
          <p:nvPr>
            <p:ph sz="half" idx="2"/>
          </p:nvPr>
        </p:nvSpPr>
        <p:spPr>
          <a:xfrm>
            <a:off x="4648200" y="2276872"/>
            <a:ext cx="4038600" cy="3555129"/>
          </a:xfrm>
        </p:spPr>
        <p:txBody>
          <a:bodyPr/>
          <a:lstStyle/>
          <a:p>
            <a:pPr marL="0" indent="0">
              <a:buNone/>
            </a:pPr>
            <a:r>
              <a:rPr lang="en-US" sz="2200" dirty="0">
                <a:latin typeface="Georgia" pitchFamily="18" charset="0"/>
              </a:rPr>
              <a:t>For those who survived, memories of the war were a part of their everyday life.</a:t>
            </a:r>
          </a:p>
          <a:p>
            <a:pPr marL="0" indent="0">
              <a:buNone/>
            </a:pP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Battles Happen</a:t>
            </a:r>
            <a:endParaRPr lang="en-US" dirty="0"/>
          </a:p>
        </p:txBody>
      </p:sp>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286000" y="1877616"/>
            <a:ext cx="4572000" cy="3650456"/>
          </a:xfrm>
        </p:spPr>
      </p:pic>
    </p:spTree>
    <p:extLst>
      <p:ext uri="{BB962C8B-B14F-4D97-AF65-F5344CB8AC3E}">
        <p14:creationId xmlns:p14="http://schemas.microsoft.com/office/powerpoint/2010/main" val="300390187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Six Reasons Why Battles </a:t>
            </a:r>
            <a:br>
              <a:rPr lang="en-US" sz="4000" dirty="0" smtClean="0"/>
            </a:br>
            <a:r>
              <a:rPr lang="en-US" sz="4000" dirty="0" smtClean="0"/>
              <a:t>Happened in Certain Places</a:t>
            </a:r>
            <a:endParaRPr lang="en-US" sz="4000" dirty="0"/>
          </a:p>
        </p:txBody>
      </p:sp>
      <p:sp>
        <p:nvSpPr>
          <p:cNvPr id="3" name="Content Placeholder 2"/>
          <p:cNvSpPr>
            <a:spLocks noGrp="1"/>
          </p:cNvSpPr>
          <p:nvPr>
            <p:ph idx="1"/>
          </p:nvPr>
        </p:nvSpPr>
        <p:spPr>
          <a:xfrm>
            <a:off x="457200" y="1772816"/>
            <a:ext cx="8229600" cy="4392488"/>
          </a:xfrm>
        </p:spPr>
        <p:txBody>
          <a:bodyPr/>
          <a:lstStyle/>
          <a:p>
            <a:pPr marL="514350" indent="-514350">
              <a:buFont typeface="+mj-lt"/>
              <a:buAutoNum type="arabicPeriod"/>
            </a:pPr>
            <a:r>
              <a:rPr lang="en-US" dirty="0" smtClean="0"/>
              <a:t>Road Networks</a:t>
            </a:r>
          </a:p>
          <a:p>
            <a:pPr marL="514350" indent="-514350">
              <a:buFont typeface="+mj-lt"/>
              <a:buAutoNum type="arabicPeriod"/>
            </a:pPr>
            <a:r>
              <a:rPr lang="en-US" dirty="0" smtClean="0"/>
              <a:t>Railroad Networks</a:t>
            </a:r>
          </a:p>
          <a:p>
            <a:pPr marL="514350" indent="-514350">
              <a:buFont typeface="+mj-lt"/>
              <a:buAutoNum type="arabicPeriod"/>
            </a:pPr>
            <a:r>
              <a:rPr lang="en-US" dirty="0" smtClean="0"/>
              <a:t>Importance of the Area </a:t>
            </a:r>
          </a:p>
          <a:p>
            <a:pPr lvl="1"/>
            <a:r>
              <a:rPr lang="en-US" dirty="0" smtClean="0"/>
              <a:t>Example: The area between Richmond, VA and Washington, DC</a:t>
            </a:r>
          </a:p>
          <a:p>
            <a:pPr marL="514350" indent="-514350">
              <a:buFont typeface="+mj-lt"/>
              <a:buAutoNum type="arabicPeriod"/>
            </a:pPr>
            <a:r>
              <a:rPr lang="en-US" dirty="0" smtClean="0"/>
              <a:t>Waterways</a:t>
            </a:r>
          </a:p>
          <a:p>
            <a:pPr marL="514350" indent="-514350">
              <a:buFont typeface="+mj-lt"/>
              <a:buAutoNum type="arabicPeriod"/>
            </a:pPr>
            <a:r>
              <a:rPr lang="en-US" dirty="0" smtClean="0"/>
              <a:t>Topography or Lay of the Land</a:t>
            </a:r>
          </a:p>
          <a:p>
            <a:pPr marL="514350" indent="-514350">
              <a:buFont typeface="+mj-lt"/>
              <a:buAutoNum type="arabicPeriod"/>
            </a:pPr>
            <a:r>
              <a:rPr lang="en-US" dirty="0" smtClean="0"/>
              <a:t>Reliable Intelligence</a:t>
            </a:r>
            <a:endParaRPr lang="en-US" dirty="0"/>
          </a:p>
        </p:txBody>
      </p:sp>
    </p:spTree>
    <p:extLst>
      <p:ext uri="{BB962C8B-B14F-4D97-AF65-F5344CB8AC3E}">
        <p14:creationId xmlns:p14="http://schemas.microsoft.com/office/powerpoint/2010/main" val="2928663238"/>
      </p:ext>
    </p:extLst>
  </p:cSld>
  <p:clrMapOvr>
    <a:masterClrMapping/>
  </p:clrMapOvr>
  <mc:AlternateContent xmlns:mc="http://schemas.openxmlformats.org/markup-compatibility/2006" xmlns:p14="http://schemas.microsoft.com/office/powerpoint/2010/main">
    <mc:Choice Requires="p14">
      <p:transition spd="slow" p14:dur="2000"/>
    </mc:Choice>
    <mc:Fallback xmlns:mv="urn:schemas-microsoft-com:mac:vml"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1590334" y="1600200"/>
            <a:ext cx="5963332" cy="4205288"/>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692696"/>
            <a:ext cx="8229600" cy="773113"/>
          </a:xfrm>
        </p:spPr>
        <p:txBody>
          <a:bodyPr rtlCol="0">
            <a:noAutofit/>
          </a:bodyPr>
          <a:lstStyle/>
          <a:p>
            <a:pPr eaLnBrk="1" fontAlgn="auto" hangingPunct="1">
              <a:spcAft>
                <a:spcPts val="0"/>
              </a:spcAft>
              <a:defRPr/>
            </a:pPr>
            <a:r>
              <a:rPr lang="en-US" sz="4000" dirty="0" smtClean="0">
                <a:solidFill>
                  <a:srgbClr val="5F5F5F"/>
                </a:solidFill>
                <a:latin typeface="Georgia" pitchFamily="18" charset="0"/>
              </a:rPr>
              <a:t>The Average Soldier</a:t>
            </a:r>
            <a:r>
              <a:rPr lang="en-US" sz="3200" dirty="0" smtClean="0">
                <a:solidFill>
                  <a:srgbClr val="4D4D4D"/>
                </a:solidFill>
                <a:latin typeface="Georgia" pitchFamily="18" charset="0"/>
              </a:rPr>
              <a:t/>
            </a:r>
            <a:br>
              <a:rPr lang="en-US" sz="3200" dirty="0" smtClean="0">
                <a:solidFill>
                  <a:srgbClr val="4D4D4D"/>
                </a:solidFill>
                <a:latin typeface="Georgia" pitchFamily="18" charset="0"/>
              </a:rPr>
            </a:br>
            <a:r>
              <a:rPr lang="en-US" sz="2800" dirty="0" smtClean="0">
                <a:solidFill>
                  <a:srgbClr val="5F5F5F"/>
                </a:solidFill>
                <a:latin typeface="+mj-lt"/>
              </a:rPr>
              <a:t>They </a:t>
            </a:r>
            <a:r>
              <a:rPr lang="en-US" sz="2800" dirty="0">
                <a:solidFill>
                  <a:srgbClr val="5F5F5F"/>
                </a:solidFill>
                <a:latin typeface="+mj-lt"/>
              </a:rPr>
              <a:t>were old and young, but </a:t>
            </a:r>
            <a:r>
              <a:rPr lang="en-US" sz="2800" dirty="0" smtClean="0">
                <a:solidFill>
                  <a:srgbClr val="5F5F5F"/>
                </a:solidFill>
                <a:latin typeface="+mj-lt"/>
              </a:rPr>
              <a:t>mostly young</a:t>
            </a:r>
            <a:r>
              <a:rPr lang="en-US" sz="2800" dirty="0" smtClean="0">
                <a:solidFill>
                  <a:srgbClr val="4D4D4D"/>
                </a:solidFill>
                <a:latin typeface="+mj-lt"/>
              </a:rPr>
              <a:t>…</a:t>
            </a:r>
            <a:endParaRPr lang="en-US" sz="2800" dirty="0">
              <a:solidFill>
                <a:srgbClr val="4D4D4D"/>
              </a:solidFill>
              <a:latin typeface="+mj-lt"/>
              <a:ea typeface="+mj-ea"/>
              <a:cs typeface="+mj-cs"/>
            </a:endParaRPr>
          </a:p>
        </p:txBody>
      </p:sp>
      <p:pic>
        <p:nvPicPr>
          <p:cNvPr id="5" name="Content Placeholder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7544" y="1844824"/>
            <a:ext cx="8227736" cy="4205288"/>
          </a:xfrm>
        </p:spPr>
      </p:pic>
    </p:spTree>
    <p:extLst>
      <p:ext uri="{BB962C8B-B14F-4D97-AF65-F5344CB8AC3E}">
        <p14:creationId xmlns:p14="http://schemas.microsoft.com/office/powerpoint/2010/main" val="21529785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solidFill>
                  <a:srgbClr val="5F5F5F"/>
                </a:solidFill>
              </a:rPr>
              <a:t>The Average Soldier</a:t>
            </a:r>
            <a:endParaRPr lang="en-US" sz="4000" dirty="0">
              <a:solidFill>
                <a:srgbClr val="5F5F5F"/>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654147" y="1600200"/>
            <a:ext cx="5835706" cy="4205288"/>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620688"/>
            <a:ext cx="8229600" cy="773113"/>
          </a:xfrm>
        </p:spPr>
        <p:txBody>
          <a:bodyPr/>
          <a:lstStyle/>
          <a:p>
            <a:pPr eaLnBrk="1" hangingPunct="1"/>
            <a:r>
              <a:rPr lang="en-US" sz="4000" dirty="0" smtClean="0">
                <a:solidFill>
                  <a:srgbClr val="5F5F5F"/>
                </a:solidFill>
                <a:latin typeface="Georgia" pitchFamily="18" charset="0"/>
              </a:rPr>
              <a:t>Why </a:t>
            </a:r>
            <a:r>
              <a:rPr lang="en-US" sz="4000" dirty="0">
                <a:solidFill>
                  <a:srgbClr val="5F5F5F"/>
                </a:solidFill>
                <a:latin typeface="Georgia" pitchFamily="18" charset="0"/>
              </a:rPr>
              <a:t>T</a:t>
            </a:r>
            <a:r>
              <a:rPr lang="en-US" sz="4000" dirty="0" smtClean="0">
                <a:solidFill>
                  <a:srgbClr val="5F5F5F"/>
                </a:solidFill>
                <a:latin typeface="Georgia" pitchFamily="18" charset="0"/>
              </a:rPr>
              <a:t>hey Fought</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420496" y="1600200"/>
            <a:ext cx="6303007" cy="4205288"/>
          </a:xfrm>
        </p:spPr>
      </p:pic>
    </p:spTree>
    <p:extLst>
      <p:ext uri="{BB962C8B-B14F-4D97-AF65-F5344CB8AC3E}">
        <p14:creationId xmlns:p14="http://schemas.microsoft.com/office/powerpoint/2010/main" val="5677134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410200" y="228600"/>
            <a:ext cx="3733800" cy="6858000"/>
          </a:xfrm>
        </p:spPr>
        <p:txBody>
          <a:bodyPr>
            <a:normAutofit/>
          </a:bodyPr>
          <a:lstStyle/>
          <a:p>
            <a:r>
              <a:rPr lang="en-US" dirty="0" smtClean="0"/>
              <a:t/>
            </a:r>
            <a:br>
              <a:rPr lang="en-US" dirty="0" smtClean="0"/>
            </a:br>
            <a:endParaRPr lang="en-US" dirty="0"/>
          </a:p>
        </p:txBody>
      </p:sp>
      <p:pic>
        <p:nvPicPr>
          <p:cNvPr id="38914"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a:ext>
            </a:extLst>
          </a:blip>
          <a:srcRect/>
          <a:stretch/>
        </p:blipFill>
        <p:spPr bwMode="auto">
          <a:xfrm>
            <a:off x="341206" y="1752600"/>
            <a:ext cx="8461588" cy="3352800"/>
          </a:xfrm>
          <a:prstGeom prst="rect">
            <a:avLst/>
          </a:prstGeom>
          <a:noFill/>
          <a:ln w="9525">
            <a:noFill/>
            <a:miter lim="800000"/>
            <a:headEnd/>
            <a:tailEnd/>
          </a:ln>
        </p:spPr>
      </p:pic>
      <p:sp>
        <p:nvSpPr>
          <p:cNvPr id="13313" name="Rectangle 1"/>
          <p:cNvSpPr>
            <a:spLocks noChangeArrowheads="1"/>
          </p:cNvSpPr>
          <p:nvPr/>
        </p:nvSpPr>
        <p:spPr bwMode="auto">
          <a:xfrm>
            <a:off x="8924068" y="105489"/>
            <a:ext cx="219932" cy="246221"/>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Title 1"/>
          <p:cNvSpPr txBox="1">
            <a:spLocks/>
          </p:cNvSpPr>
          <p:nvPr/>
        </p:nvSpPr>
        <p:spPr bwMode="auto">
          <a:xfrm>
            <a:off x="457200" y="620688"/>
            <a:ext cx="8229600" cy="77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4400" kern="1200">
                <a:solidFill>
                  <a:srgbClr val="225790"/>
                </a:solidFill>
                <a:latin typeface="Georgia"/>
                <a:ea typeface="ＭＳ Ｐゴシック" charset="-128"/>
                <a:cs typeface="Georgia"/>
              </a:defRPr>
            </a:lvl1pPr>
            <a:lvl2pPr algn="ctr" defTabSz="457200" rtl="0" eaLnBrk="1" fontAlgn="base" hangingPunct="1">
              <a:spcBef>
                <a:spcPct val="0"/>
              </a:spcBef>
              <a:spcAft>
                <a:spcPct val="0"/>
              </a:spcAft>
              <a:defRPr sz="4400">
                <a:solidFill>
                  <a:srgbClr val="225790"/>
                </a:solidFill>
                <a:latin typeface="Georgia" charset="0"/>
                <a:ea typeface="ＭＳ Ｐゴシック" charset="-128"/>
              </a:defRPr>
            </a:lvl2pPr>
            <a:lvl3pPr algn="ctr" defTabSz="457200" rtl="0" eaLnBrk="1" fontAlgn="base" hangingPunct="1">
              <a:spcBef>
                <a:spcPct val="0"/>
              </a:spcBef>
              <a:spcAft>
                <a:spcPct val="0"/>
              </a:spcAft>
              <a:defRPr sz="4400">
                <a:solidFill>
                  <a:srgbClr val="225790"/>
                </a:solidFill>
                <a:latin typeface="Georgia" charset="0"/>
                <a:ea typeface="ＭＳ Ｐゴシック" charset="-128"/>
              </a:defRPr>
            </a:lvl3pPr>
            <a:lvl4pPr algn="ctr" defTabSz="457200" rtl="0" eaLnBrk="1" fontAlgn="base" hangingPunct="1">
              <a:spcBef>
                <a:spcPct val="0"/>
              </a:spcBef>
              <a:spcAft>
                <a:spcPct val="0"/>
              </a:spcAft>
              <a:defRPr sz="4400">
                <a:solidFill>
                  <a:srgbClr val="225790"/>
                </a:solidFill>
                <a:latin typeface="Georgia" charset="0"/>
                <a:ea typeface="ＭＳ Ｐゴシック" charset="-128"/>
              </a:defRPr>
            </a:lvl4pPr>
            <a:lvl5pPr algn="ctr" defTabSz="457200" rtl="0" eaLnBrk="1" fontAlgn="base" hangingPunct="1">
              <a:spcBef>
                <a:spcPct val="0"/>
              </a:spcBef>
              <a:spcAft>
                <a:spcPct val="0"/>
              </a:spcAft>
              <a:defRPr sz="4400">
                <a:solidFill>
                  <a:srgbClr val="225790"/>
                </a:solidFill>
                <a:latin typeface="Georgia" charset="0"/>
                <a:ea typeface="ＭＳ Ｐゴシック" charset="-128"/>
              </a:defRPr>
            </a:lvl5pPr>
            <a:lvl6pPr marL="457200" algn="ctr" defTabSz="457200" rtl="0" eaLnBrk="1" fontAlgn="base" hangingPunct="1">
              <a:spcBef>
                <a:spcPct val="0"/>
              </a:spcBef>
              <a:spcAft>
                <a:spcPct val="0"/>
              </a:spcAft>
              <a:defRPr sz="4400">
                <a:solidFill>
                  <a:srgbClr val="002D5A"/>
                </a:solidFill>
                <a:latin typeface="Georgia" charset="0"/>
                <a:ea typeface="ＭＳ Ｐゴシック" charset="-128"/>
              </a:defRPr>
            </a:lvl6pPr>
            <a:lvl7pPr marL="914400" algn="ctr" defTabSz="457200" rtl="0" eaLnBrk="1" fontAlgn="base" hangingPunct="1">
              <a:spcBef>
                <a:spcPct val="0"/>
              </a:spcBef>
              <a:spcAft>
                <a:spcPct val="0"/>
              </a:spcAft>
              <a:defRPr sz="4400">
                <a:solidFill>
                  <a:srgbClr val="002D5A"/>
                </a:solidFill>
                <a:latin typeface="Georgia" charset="0"/>
                <a:ea typeface="ＭＳ Ｐゴシック" charset="-128"/>
              </a:defRPr>
            </a:lvl7pPr>
            <a:lvl8pPr marL="1371600" algn="ctr" defTabSz="457200" rtl="0" eaLnBrk="1" fontAlgn="base" hangingPunct="1">
              <a:spcBef>
                <a:spcPct val="0"/>
              </a:spcBef>
              <a:spcAft>
                <a:spcPct val="0"/>
              </a:spcAft>
              <a:defRPr sz="4400">
                <a:solidFill>
                  <a:srgbClr val="002D5A"/>
                </a:solidFill>
                <a:latin typeface="Georgia" charset="0"/>
                <a:ea typeface="ＭＳ Ｐゴシック" charset="-128"/>
              </a:defRPr>
            </a:lvl8pPr>
            <a:lvl9pPr marL="1828800" algn="ctr" defTabSz="457200" rtl="0" eaLnBrk="1" fontAlgn="base" hangingPunct="1">
              <a:spcBef>
                <a:spcPct val="0"/>
              </a:spcBef>
              <a:spcAft>
                <a:spcPct val="0"/>
              </a:spcAft>
              <a:defRPr sz="4400">
                <a:solidFill>
                  <a:srgbClr val="002D5A"/>
                </a:solidFill>
                <a:latin typeface="Georgia" charset="0"/>
                <a:ea typeface="ＭＳ Ｐゴシック" charset="-128"/>
              </a:defRPr>
            </a:lvl9pPr>
          </a:lstStyle>
          <a:p>
            <a:r>
              <a:rPr lang="en-US" sz="4000" smtClean="0">
                <a:solidFill>
                  <a:srgbClr val="5F5F5F"/>
                </a:solidFill>
                <a:latin typeface="Georgia" pitchFamily="18" charset="0"/>
              </a:rPr>
              <a:t>Why They Fought</a:t>
            </a:r>
            <a:endParaRPr lang="en-US" sz="4000" dirty="0" smtClean="0">
              <a:solidFill>
                <a:srgbClr val="5F5F5F"/>
              </a:solidFill>
              <a:latin typeface="Georgia" pitchFamily="18" charset="0"/>
            </a:endParaRPr>
          </a:p>
        </p:txBody>
      </p:sp>
    </p:spTree>
    <p:extLst>
      <p:ext uri="{BB962C8B-B14F-4D97-AF65-F5344CB8AC3E}">
        <p14:creationId xmlns:p14="http://schemas.microsoft.com/office/powerpoint/2010/main" val="62526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440134" y="206412"/>
            <a:ext cx="8229600" cy="773112"/>
          </a:xfrm>
        </p:spPr>
        <p:txBody>
          <a:bodyPr/>
          <a:lstStyle/>
          <a:p>
            <a:pPr eaLnBrk="1" hangingPunct="1"/>
            <a:r>
              <a:rPr lang="en-US" sz="4000" dirty="0" smtClean="0">
                <a:solidFill>
                  <a:srgbClr val="5F5F5F"/>
                </a:solidFill>
                <a:latin typeface="Georgia" pitchFamily="18" charset="0"/>
              </a:rPr>
              <a:t>What They Carried</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5349" y="1052736"/>
            <a:ext cx="8245123" cy="5372248"/>
          </a:xfrm>
          <a:prstGeom prst="rect">
            <a:avLst/>
          </a:prstGeom>
        </p:spPr>
      </p:pic>
    </p:spTree>
    <p:extLst>
      <p:ext uri="{BB962C8B-B14F-4D97-AF65-F5344CB8AC3E}">
        <p14:creationId xmlns:p14="http://schemas.microsoft.com/office/powerpoint/2010/main" val="14585315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741" y="279624"/>
            <a:ext cx="8229600" cy="773112"/>
          </a:xfrm>
        </p:spPr>
        <p:txBody>
          <a:bodyPr/>
          <a:lstStyle/>
          <a:p>
            <a:r>
              <a:rPr lang="en-US" sz="4000" dirty="0" smtClean="0">
                <a:solidFill>
                  <a:srgbClr val="5F5F5F"/>
                </a:solidFill>
              </a:rPr>
              <a:t>What They </a:t>
            </a:r>
            <a:r>
              <a:rPr lang="en-US" sz="4000" dirty="0">
                <a:solidFill>
                  <a:srgbClr val="5F5F5F"/>
                </a:solidFill>
              </a:rPr>
              <a:t>W</a:t>
            </a:r>
            <a:r>
              <a:rPr lang="en-US" sz="4000" dirty="0" smtClean="0">
                <a:solidFill>
                  <a:srgbClr val="5F5F5F"/>
                </a:solidFill>
              </a:rPr>
              <a:t>ore</a:t>
            </a:r>
            <a:endParaRPr lang="en-US" sz="4000" dirty="0">
              <a:solidFill>
                <a:srgbClr val="5F5F5F"/>
              </a:solidFill>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417203"/>
            <a:ext cx="9137149" cy="6455131"/>
          </a:xfrm>
          <a:prstGeom prst="rect">
            <a:avLst/>
          </a:prstGeom>
        </p:spPr>
      </p:pic>
    </p:spTree>
    <p:extLst>
      <p:ext uri="{BB962C8B-B14F-4D97-AF65-F5344CB8AC3E}">
        <p14:creationId xmlns:p14="http://schemas.microsoft.com/office/powerpoint/2010/main" val="16135161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1203</TotalTime>
  <Words>1640</Words>
  <Application>Microsoft Office PowerPoint</Application>
  <PresentationFormat>On-screen Show (4:3)</PresentationFormat>
  <Paragraphs>207</Paragraphs>
  <Slides>24</Slides>
  <Notes>22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Arabic Typesetting</vt:lpstr>
      <vt:lpstr>Arial</vt:lpstr>
      <vt:lpstr>Calibri</vt:lpstr>
      <vt:lpstr>Georgia</vt:lpstr>
      <vt:lpstr>Times New Roman</vt:lpstr>
      <vt:lpstr>Curriculum</vt:lpstr>
      <vt:lpstr>Life at War</vt:lpstr>
      <vt:lpstr>The Average Soldier</vt:lpstr>
      <vt:lpstr>The Average Soldier</vt:lpstr>
      <vt:lpstr>The Average Soldier They were old and young, but mostly young…</vt:lpstr>
      <vt:lpstr>The Average Soldier</vt:lpstr>
      <vt:lpstr>Why They Fought</vt:lpstr>
      <vt:lpstr> </vt:lpstr>
      <vt:lpstr>What They Carried</vt:lpstr>
      <vt:lpstr>What They Wore</vt:lpstr>
      <vt:lpstr>What They Ate</vt:lpstr>
      <vt:lpstr>Where They Slept</vt:lpstr>
      <vt:lpstr>How They Communicated</vt:lpstr>
      <vt:lpstr>How they Communicated</vt:lpstr>
      <vt:lpstr>When They Weren’t Fighting</vt:lpstr>
      <vt:lpstr>Life and Death</vt:lpstr>
      <vt:lpstr>Life and Death</vt:lpstr>
      <vt:lpstr>Weapons technology – The rifled musket  killed more soldiers than anything else, except disease. It’s effects also created wounds that were difficult to treat</vt:lpstr>
      <vt:lpstr>Life and Death When a battle took place, every structure, house, barn, yard and field, could become a hospital…..</vt:lpstr>
      <vt:lpstr>Life and Death</vt:lpstr>
      <vt:lpstr>Life and Death</vt:lpstr>
      <vt:lpstr>Life and Death</vt:lpstr>
      <vt:lpstr>Memories of the War</vt:lpstr>
      <vt:lpstr>Where Battles Happen</vt:lpstr>
      <vt:lpstr>Six Reasons Why Battles  Happened in Certain Places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Soldier’s Life</dc:title>
  <dc:creator>civanoff</dc:creator>
  <cp:lastModifiedBy>Tonya Eastman</cp:lastModifiedBy>
  <cp:revision>121</cp:revision>
  <cp:lastPrinted>2011-01-31T19:32:24Z</cp:lastPrinted>
  <dcterms:created xsi:type="dcterms:W3CDTF">2011-02-25T18:13:17Z</dcterms:created>
  <dcterms:modified xsi:type="dcterms:W3CDTF">2013-11-30T19:52:01Z</dcterms:modified>
</cp:coreProperties>
</file>