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AV" ContentType="audio/x-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3" r:id="rId9"/>
    <p:sldId id="265" r:id="rId10"/>
    <p:sldId id="275" r:id="rId11"/>
    <p:sldId id="263" r:id="rId12"/>
    <p:sldId id="266" r:id="rId13"/>
    <p:sldId id="281" r:id="rId14"/>
    <p:sldId id="267" r:id="rId15"/>
    <p:sldId id="269" r:id="rId16"/>
    <p:sldId id="274" r:id="rId17"/>
    <p:sldId id="270" r:id="rId18"/>
    <p:sldId id="271" r:id="rId19"/>
    <p:sldId id="272" r:id="rId20"/>
    <p:sldId id="279" r:id="rId21"/>
    <p:sldId id="277" r:id="rId22"/>
    <p:sldId id="280" r:id="rId23"/>
    <p:sldId id="27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47A3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4684" autoAdjust="0"/>
  </p:normalViewPr>
  <p:slideViewPr>
    <p:cSldViewPr>
      <p:cViewPr varScale="1">
        <p:scale>
          <a:sx n="64" d="100"/>
          <a:sy n="64"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4411EC3-A455-4E98-A0B5-41D2B46AFB9E}" type="datetimeFigureOut">
              <a:rPr lang="en-US" smtClean="0"/>
              <a:pPr/>
              <a:t>1/29/2015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10EC2F6-3C29-4742-BA4C-430E3186A2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11EC3-A455-4E98-A0B5-41D2B46AFB9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C2F6-3C29-4742-BA4C-430E3186A2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411EC3-A455-4E98-A0B5-41D2B46AFB9E}"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EC2F6-3C29-4742-BA4C-430E3186A2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4411EC3-A455-4E98-A0B5-41D2B46AFB9E}" type="datetimeFigureOut">
              <a:rPr lang="en-US" smtClean="0"/>
              <a:pPr/>
              <a:t>1/29/2015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10EC2F6-3C29-4742-BA4C-430E3186A2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4411EC3-A455-4E98-A0B5-41D2B46AFB9E}" type="datetimeFigureOut">
              <a:rPr lang="en-US" smtClean="0"/>
              <a:pPr/>
              <a:t>1/29/2015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10EC2F6-3C29-4742-BA4C-430E3186A2D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4411EC3-A455-4E98-A0B5-41D2B46AFB9E}" type="datetimeFigureOut">
              <a:rPr lang="en-US" smtClean="0"/>
              <a:pPr/>
              <a:t>1/29/2015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10EC2F6-3C29-4742-BA4C-430E3186A2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4411EC3-A455-4E98-A0B5-41D2B46AFB9E}" type="datetimeFigureOut">
              <a:rPr lang="en-US" smtClean="0"/>
              <a:pPr/>
              <a:t>1/29/2015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10EC2F6-3C29-4742-BA4C-430E3186A2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411EC3-A455-4E98-A0B5-41D2B46AFB9E}"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EC2F6-3C29-4742-BA4C-430E3186A2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4411EC3-A455-4E98-A0B5-41D2B46AFB9E}" type="datetimeFigureOut">
              <a:rPr lang="en-US" smtClean="0"/>
              <a:pPr/>
              <a:t>1/29/2015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10EC2F6-3C29-4742-BA4C-430E3186A2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4411EC3-A455-4E98-A0B5-41D2B46AFB9E}" type="datetimeFigureOut">
              <a:rPr lang="en-US" smtClean="0"/>
              <a:pPr/>
              <a:t>1/29/2015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10EC2F6-3C29-4742-BA4C-430E3186A2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4411EC3-A455-4E98-A0B5-41D2B46AFB9E}" type="datetimeFigureOut">
              <a:rPr lang="en-US" smtClean="0"/>
              <a:pPr/>
              <a:t>1/29/2015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10EC2F6-3C29-4742-BA4C-430E3186A2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4411EC3-A455-4E98-A0B5-41D2B46AFB9E}" type="datetimeFigureOut">
              <a:rPr lang="en-US" smtClean="0"/>
              <a:pPr/>
              <a:t>1/29/2015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10EC2F6-3C29-4742-BA4C-430E3186A2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1.xml"/><Relationship Id="rId1" Type="http://schemas.openxmlformats.org/officeDocument/2006/relationships/audio" Target="file:///C:\Documents%20and%20Settings\knusbaum\Local%20Settings\Temporary%20Internet%20Files\Content.IE5\5EFP8MRT\MS900431081%5b1%5d.wav"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audio" Target="file:///C:\Documents%20and%20Settings\knusbaum\Local%20Settings\Temporary%20Internet%20Files\Content.IE5\EVFTAOOQ\MS900388631%5b1%5d.wav"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media" Target="../media/media4.WAV"/><Relationship Id="rId3" Type="http://schemas.openxmlformats.org/officeDocument/2006/relationships/audio" Target="../media/media5.WAV"/><Relationship Id="rId7" Type="http://schemas.openxmlformats.org/officeDocument/2006/relationships/image" Target="../media/image23.png"/><Relationship Id="rId2" Type="http://schemas.openxmlformats.org/officeDocument/2006/relationships/audio" Target="../media/media4.WAV"/><Relationship Id="rId1" Type="http://schemas.openxmlformats.org/officeDocument/2006/relationships/audio" Target="../media/media3.WAV"/><Relationship Id="rId6" Type="http://schemas.microsoft.com/office/2007/relationships/media" Target="../media/media3.WAV"/><Relationship Id="rId11" Type="http://schemas.openxmlformats.org/officeDocument/2006/relationships/image" Target="../media/image3.png"/><Relationship Id="rId5" Type="http://schemas.openxmlformats.org/officeDocument/2006/relationships/image" Target="../media/image26.jpeg"/><Relationship Id="rId10" Type="http://schemas.microsoft.com/office/2007/relationships/media" Target="../media/media5.WAV"/><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Lexington_Concord-5c.jpg"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Q1El-guPeE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DnZ_ZY3lg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d/d8/Lexington_Concord-5c.jpg"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hyperlink" Target="../My%20Documents/School%20House%20Rock%20Shot%20Heard%20Round%20the%20World%20America%20Rock%20-%20YouTube.mh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4/4f/Philip_Dawe_(attributed),_The_Bostonians_Paying_the_Excise-man,_or_Tarring_and_Feathering_(1774)_-_02.jpg" TargetMode="Externa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media1.WAV"/><Relationship Id="rId6" Type="http://schemas.microsoft.com/office/2007/relationships/media" Target="../media/media1.WAV"/><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i.quizlet.com/i/E_sEKB66ybg5qc7guFpbQA_m.jpg&amp;imgrefurl=http://quizlet.com/6687850/8th-grade-american-revolution-causes-flash-cards/&amp;usg=__t3_8vhfXthRNorzArIpWbKRK0e4=&amp;h=215&amp;w=202&amp;sz=22&amp;hl=en&amp;start=7&amp;zoom=1&amp;tbnid=CGyS0SiqiMc70M:&amp;tbnh=106&amp;tbnw=100&amp;ei=YlMxT4iQBoaTtwfx9Ln1Bg&amp;prev=/images?q=colonists+boycott+british+goods&amp;hl=en&amp;safe=active&amp;gbv=2&amp;tbm=isch&amp;itbs=1"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7.xml"/><Relationship Id="rId1" Type="http://schemas.openxmlformats.org/officeDocument/2006/relationships/audio" Target="../media/media2.WAV"/><Relationship Id="rId6" Type="http://schemas.openxmlformats.org/officeDocument/2006/relationships/image" Target="../media/image3.png"/><Relationship Id="rId5" Type="http://schemas.microsoft.com/office/2007/relationships/media" Target="../media/media2.WAV"/><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52401"/>
            <a:ext cx="8062912" cy="1219200"/>
          </a:xfrm>
        </p:spPr>
        <p:txBody>
          <a:bodyPr>
            <a:normAutofit/>
          </a:bodyPr>
          <a:lstStyle/>
          <a:p>
            <a:r>
              <a:rPr lang="en-US" sz="6600" dirty="0" smtClean="0">
                <a:solidFill>
                  <a:srgbClr val="C00000"/>
                </a:solidFill>
              </a:rPr>
              <a:t>Timeline to the </a:t>
            </a:r>
            <a:endParaRPr lang="en-US" sz="6600" dirty="0">
              <a:solidFill>
                <a:srgbClr val="C00000"/>
              </a:solidFill>
            </a:endParaRPr>
          </a:p>
        </p:txBody>
      </p:sp>
      <p:sp>
        <p:nvSpPr>
          <p:cNvPr id="3" name="Subtitle 2"/>
          <p:cNvSpPr>
            <a:spLocks noGrp="1"/>
          </p:cNvSpPr>
          <p:nvPr>
            <p:ph type="subTitle" idx="1"/>
          </p:nvPr>
        </p:nvSpPr>
        <p:spPr>
          <a:xfrm rot="1530937">
            <a:off x="856884" y="1286156"/>
            <a:ext cx="8062912" cy="2355335"/>
          </a:xfrm>
        </p:spPr>
        <p:txBody>
          <a:bodyPr>
            <a:noAutofit/>
          </a:bodyPr>
          <a:lstStyle/>
          <a:p>
            <a:r>
              <a:rPr lang="en-US" sz="7200" dirty="0" smtClean="0">
                <a:solidFill>
                  <a:schemeClr val="bg1"/>
                </a:solidFill>
                <a:hlinkClick r:id="rId3" action="ppaction://hlinksldjump"/>
              </a:rPr>
              <a:t>AMERICAN REVOLUTION</a:t>
            </a:r>
            <a:endParaRPr lang="en-US" sz="7200" dirty="0">
              <a:solidFill>
                <a:schemeClr val="bg1"/>
              </a:solidFill>
              <a:hlinkClick r:id="rId3" action="ppaction://hlinksldjump"/>
            </a:endParaRPr>
          </a:p>
        </p:txBody>
      </p:sp>
      <p:pic>
        <p:nvPicPr>
          <p:cNvPr id="36866" name="Picture 2" descr="http://www.pbs.org/ktca/liberty/images/home_main_img.gif"/>
          <p:cNvPicPr>
            <a:picLocks noChangeAspect="1" noChangeArrowheads="1"/>
          </p:cNvPicPr>
          <p:nvPr/>
        </p:nvPicPr>
        <p:blipFill>
          <a:blip r:embed="rId4" cstate="print"/>
          <a:srcRect/>
          <a:stretch>
            <a:fillRect/>
          </a:stretch>
        </p:blipFill>
        <p:spPr bwMode="auto">
          <a:xfrm>
            <a:off x="0" y="3305175"/>
            <a:ext cx="3695700" cy="3552825"/>
          </a:xfrm>
          <a:prstGeom prst="rect">
            <a:avLst/>
          </a:prstGeom>
          <a:noFill/>
        </p:spPr>
      </p:pic>
      <p:pic>
        <p:nvPicPr>
          <p:cNvPr id="7" name="MS900431081[1].wav">
            <a:hlinkClick r:id="" action="ppaction://media"/>
          </p:cNvPr>
          <p:cNvPicPr>
            <a:picLocks noRot="1" noChangeAspect="1"/>
          </p:cNvPicPr>
          <p:nvPr>
            <a:audioFile r:link="rId1"/>
          </p:nvPr>
        </p:nvPicPr>
        <p:blipFill>
          <a:blip r:embed="rId5" cstate="print"/>
          <a:stretch>
            <a:fillRect/>
          </a:stretch>
        </p:blipFill>
        <p:spPr>
          <a:xfrm>
            <a:off x="44958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274505"/>
            <a:ext cx="18121307"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C000"/>
              </a:solidFill>
              <a:effectLst/>
              <a:latin typeface="Albertus"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000"/>
                </a:solidFill>
                <a:effectLst/>
                <a:latin typeface="Albertus" pitchFamily="18" charset="0"/>
                <a:ea typeface="Times New Roman" pitchFamily="18" charset="0"/>
              </a:rPr>
              <a:t>Examples:</a:t>
            </a:r>
            <a:endParaRPr kumimoji="0" lang="en-US" sz="3200" b="0" i="0" u="none" strike="noStrike" cap="none" normalizeH="0" baseline="0" dirty="0" smtClean="0">
              <a:ln>
                <a:noFill/>
              </a:ln>
              <a:solidFill>
                <a:srgbClr val="FFC000"/>
              </a:solidFill>
              <a:effectLst/>
              <a:latin typeface="Albertu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Females boycotted feathers, furs,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smtClean="0">
                <a:latin typeface="Albertus" pitchFamily="18" charset="0"/>
                <a:ea typeface="Times New Roman" pitchFamily="18" charset="0"/>
              </a:rPr>
              <a:t>a</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nd satins. Colonists made tea 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of sage and birch.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lbertu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000"/>
                </a:solidFill>
                <a:effectLst/>
                <a:latin typeface="Albertus" pitchFamily="18" charset="0"/>
                <a:ea typeface="Times New Roman" pitchFamily="18" charset="0"/>
              </a:rPr>
              <a:t>British response: </a:t>
            </a:r>
            <a:endParaRPr kumimoji="0" lang="en-US" sz="3200" b="1" i="0" u="none" strike="noStrike" cap="none" normalizeH="0" baseline="0" dirty="0" smtClean="0">
              <a:ln>
                <a:noFill/>
              </a:ln>
              <a:solidFill>
                <a:srgbClr val="FFC000"/>
              </a:solidFill>
              <a:effectLst/>
              <a:latin typeface="Albertus"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Seize</a:t>
            </a:r>
            <a:r>
              <a:rPr kumimoji="0" lang="en-US" sz="3200" b="0" i="0" u="none" strike="noStrike" cap="none" normalizeH="0" dirty="0" smtClean="0">
                <a:ln>
                  <a:noFill/>
                </a:ln>
                <a:solidFill>
                  <a:schemeClr val="tx1"/>
                </a:solidFill>
                <a:effectLst/>
                <a:latin typeface="Albertus" pitchFamily="18" charset="0"/>
                <a:ea typeface="Times New Roman" pitchFamily="18" charset="0"/>
              </a:rPr>
              <a:t>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John Hancock’s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ship, </a:t>
            </a:r>
            <a:endParaRPr kumimoji="0" lang="en-US" sz="3200" b="0" i="0" u="none" strike="noStrike" cap="none" normalizeH="0" baseline="0" dirty="0" smtClean="0">
              <a:ln>
                <a:noFill/>
              </a:ln>
              <a:solidFill>
                <a:schemeClr val="tx1"/>
              </a:solidFill>
              <a:effectLst/>
              <a:latin typeface="Albertus"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The Liberty”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 because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he </a:t>
            </a:r>
            <a:endParaRPr kumimoji="0" lang="en-US" sz="3200" b="0" i="0" u="none" strike="noStrike" cap="none" normalizeH="0" baseline="0" dirty="0" smtClean="0">
              <a:ln>
                <a:noFill/>
              </a:ln>
              <a:solidFill>
                <a:schemeClr val="tx1"/>
              </a:solidFill>
              <a:effectLst/>
              <a:latin typeface="Albertus"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supposedly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did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not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pay tax on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wine</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more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protests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and </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riots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erupt. </a:t>
            </a: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The British station 4,000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troops </a:t>
            </a:r>
            <a:endParaRPr kumimoji="0" lang="en-US" sz="3200" b="0" i="0" u="none" strike="noStrike" cap="none" normalizeH="0" baseline="0" dirty="0" smtClean="0">
              <a:ln>
                <a:noFill/>
              </a:ln>
              <a:solidFill>
                <a:schemeClr val="tx1"/>
              </a:solidFill>
              <a:effectLst/>
              <a:latin typeface="Albertus"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charset="0"/>
              <a:buChar char="•"/>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in Boston</a:t>
            </a:r>
            <a:r>
              <a:rPr lang="en-US" sz="3200" dirty="0" smtClean="0">
                <a:latin typeface="Albertus" pitchFamily="18" charset="0"/>
                <a:ea typeface="Times New Roman" pitchFamily="18" charset="0"/>
              </a:rPr>
              <a:t> </a:t>
            </a:r>
            <a:r>
              <a:rPr lang="en-US" sz="3200" dirty="0" smtClean="0">
                <a:latin typeface="Albertus" pitchFamily="18" charset="0"/>
                <a:ea typeface="Times New Roman" pitchFamily="18" charset="0"/>
              </a:rPr>
              <a:t>in 1768.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(1:4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ratio)</a:t>
            </a:r>
            <a:endParaRPr kumimoji="0" lang="en-US" sz="3200" b="0" i="0" u="none" strike="noStrike" cap="none" normalizeH="0" baseline="0" dirty="0" smtClean="0">
              <a:ln>
                <a:noFill/>
              </a:ln>
              <a:solidFill>
                <a:schemeClr val="tx1"/>
              </a:solidFill>
              <a:effectLst/>
              <a:latin typeface="Albertu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533400" y="152400"/>
            <a:ext cx="8229600" cy="830997"/>
          </a:xfrm>
          <a:prstGeom prst="rect">
            <a:avLst/>
          </a:prstGeom>
          <a:noFill/>
        </p:spPr>
        <p:txBody>
          <a:bodyPr wrap="square" rtlCol="0">
            <a:spAutoFit/>
          </a:bodyPr>
          <a:lstStyle/>
          <a:p>
            <a:r>
              <a:rPr lang="en-US" sz="4800" dirty="0" smtClean="0">
                <a:solidFill>
                  <a:srgbClr val="FFC000"/>
                </a:solidFill>
                <a:latin typeface="+mj-lt"/>
              </a:rPr>
              <a:t>Colonists Renew Boycott</a:t>
            </a:r>
            <a:endParaRPr lang="en-US" sz="4800" dirty="0">
              <a:solidFill>
                <a:srgbClr val="FFC000"/>
              </a:solidFill>
              <a:latin typeface="+mj-lt"/>
            </a:endParaRPr>
          </a:p>
        </p:txBody>
      </p:sp>
      <p:pic>
        <p:nvPicPr>
          <p:cNvPr id="31748" name="Picture 4" descr="http://cdn.dipity.com/uploads/events/fe57b7ef6d190f8331e4af9bc3848711_1M.png"/>
          <p:cNvPicPr>
            <a:picLocks noChangeAspect="1" noChangeArrowheads="1"/>
          </p:cNvPicPr>
          <p:nvPr/>
        </p:nvPicPr>
        <p:blipFill>
          <a:blip r:embed="rId2" cstate="print"/>
          <a:srcRect/>
          <a:stretch>
            <a:fillRect/>
          </a:stretch>
        </p:blipFill>
        <p:spPr bwMode="auto">
          <a:xfrm>
            <a:off x="5867400" y="3886201"/>
            <a:ext cx="3276600" cy="2971800"/>
          </a:xfrm>
          <a:prstGeom prst="rect">
            <a:avLst/>
          </a:prstGeom>
          <a:noFill/>
        </p:spPr>
      </p:pic>
      <p:pic>
        <p:nvPicPr>
          <p:cNvPr id="31752" name="Picture 8" descr="http://www.wikitree.com/photo.php/7/7a/JohnHancockSmall.jpeg"/>
          <p:cNvPicPr>
            <a:picLocks noChangeAspect="1" noChangeArrowheads="1"/>
          </p:cNvPicPr>
          <p:nvPr/>
        </p:nvPicPr>
        <p:blipFill>
          <a:blip r:embed="rId3" cstate="print"/>
          <a:srcRect/>
          <a:stretch>
            <a:fillRect/>
          </a:stretch>
        </p:blipFill>
        <p:spPr bwMode="auto">
          <a:xfrm>
            <a:off x="6553200" y="914400"/>
            <a:ext cx="2143125" cy="2714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74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4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4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4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0" name="Picture 8" descr="http://1.bp.blogspot.com/-liOLrLXeJEo/TWb1ek0NrNI/AAAAAAAAAA8/Wxfka7gpMBg/s1600/dol.gif"/>
          <p:cNvPicPr>
            <a:picLocks noChangeAspect="1" noChangeArrowheads="1"/>
          </p:cNvPicPr>
          <p:nvPr/>
        </p:nvPicPr>
        <p:blipFill>
          <a:blip r:embed="rId2" cstate="print"/>
          <a:srcRect/>
          <a:stretch>
            <a:fillRect/>
          </a:stretch>
        </p:blipFill>
        <p:spPr bwMode="auto">
          <a:xfrm>
            <a:off x="609600" y="2438400"/>
            <a:ext cx="7620000" cy="4219575"/>
          </a:xfrm>
          <a:prstGeom prst="rect">
            <a:avLst/>
          </a:prstGeom>
          <a:noFill/>
        </p:spPr>
      </p:pic>
      <p:sp>
        <p:nvSpPr>
          <p:cNvPr id="44041" name="Rectangle 9"/>
          <p:cNvSpPr>
            <a:spLocks noChangeArrowheads="1"/>
          </p:cNvSpPr>
          <p:nvPr/>
        </p:nvSpPr>
        <p:spPr bwMode="auto">
          <a:xfrm>
            <a:off x="0" y="217751"/>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Baskerville Old Face" pitchFamily="18" charset="0"/>
                <a:ea typeface="Times New Roman" pitchFamily="18" charset="0"/>
                <a:cs typeface="Arial" pitchFamily="34" charset="0"/>
              </a:rPr>
              <a:t>"Daughters of Liberty" joined the support to oppose British importation. The Daughters of Liberty used their skills to weave yarn and wool into fabric named "homespun". They were known as patriotic heroines for their success, which made America less dependent on British Textiles. </a:t>
            </a:r>
            <a:endParaRPr kumimoji="0" lang="en-US" sz="2800" b="0" i="0" u="none" strike="noStrike" cap="none" normalizeH="0" baseline="0" dirty="0" smtClean="0">
              <a:ln>
                <a:noFill/>
              </a:ln>
              <a:solidFill>
                <a:srgbClr val="FFFF00"/>
              </a:solidFill>
              <a:effectLst/>
              <a:latin typeface="Baskerville Old Fac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assacre"/>
          <p:cNvPicPr>
            <a:picLocks noChangeAspect="1" noChangeArrowheads="1"/>
          </p:cNvPicPr>
          <p:nvPr/>
        </p:nvPicPr>
        <p:blipFill>
          <a:blip r:embed="rId3" cstate="print"/>
          <a:srcRect/>
          <a:stretch>
            <a:fillRect/>
          </a:stretch>
        </p:blipFill>
        <p:spPr bwMode="auto">
          <a:xfrm>
            <a:off x="228600" y="2057400"/>
            <a:ext cx="4114800" cy="3657600"/>
          </a:xfrm>
          <a:prstGeom prst="rect">
            <a:avLst/>
          </a:prstGeom>
          <a:noFill/>
        </p:spPr>
      </p:pic>
      <p:sp>
        <p:nvSpPr>
          <p:cNvPr id="3" name="Rectangle 2"/>
          <p:cNvSpPr/>
          <p:nvPr/>
        </p:nvSpPr>
        <p:spPr>
          <a:xfrm>
            <a:off x="0" y="5638800"/>
            <a:ext cx="6858000" cy="646331"/>
          </a:xfrm>
          <a:prstGeom prst="rect">
            <a:avLst/>
          </a:prstGeom>
        </p:spPr>
        <p:txBody>
          <a:bodyPr wrap="square">
            <a:spAutoFit/>
          </a:bodyPr>
          <a:lstStyle/>
          <a:p>
            <a:endParaRPr lang="en-US" dirty="0" smtClean="0"/>
          </a:p>
          <a:p>
            <a:r>
              <a:rPr lang="en-US" dirty="0" smtClean="0"/>
              <a:t>"The Bloody Massacre" engraving by Paul Revere. </a:t>
            </a:r>
          </a:p>
        </p:txBody>
      </p:sp>
      <p:sp>
        <p:nvSpPr>
          <p:cNvPr id="4" name="TextBox 3"/>
          <p:cNvSpPr txBox="1"/>
          <p:nvPr/>
        </p:nvSpPr>
        <p:spPr>
          <a:xfrm>
            <a:off x="228600" y="0"/>
            <a:ext cx="3505200" cy="1938992"/>
          </a:xfrm>
          <a:prstGeom prst="rect">
            <a:avLst/>
          </a:prstGeom>
          <a:noFill/>
        </p:spPr>
        <p:txBody>
          <a:bodyPr wrap="square" rtlCol="0">
            <a:spAutoFit/>
          </a:bodyPr>
          <a:lstStyle/>
          <a:p>
            <a:r>
              <a:rPr lang="en-US" sz="6000" dirty="0" smtClean="0">
                <a:solidFill>
                  <a:srgbClr val="FF0000"/>
                </a:solidFill>
                <a:latin typeface="Chiller" pitchFamily="82" charset="0"/>
              </a:rPr>
              <a:t>THE BOSTON </a:t>
            </a:r>
          </a:p>
          <a:p>
            <a:r>
              <a:rPr lang="en-US" sz="6000" dirty="0" smtClean="0">
                <a:solidFill>
                  <a:srgbClr val="FF0000"/>
                </a:solidFill>
                <a:latin typeface="Chiller" pitchFamily="82" charset="0"/>
              </a:rPr>
              <a:t>MASSACRE</a:t>
            </a:r>
            <a:endParaRPr lang="en-US" sz="6000" dirty="0">
              <a:solidFill>
                <a:srgbClr val="FF0000"/>
              </a:solidFill>
              <a:latin typeface="Chiller" pitchFamily="82" charset="0"/>
            </a:endParaRPr>
          </a:p>
        </p:txBody>
      </p:sp>
      <p:sp>
        <p:nvSpPr>
          <p:cNvPr id="6147" name="Rectangle 3"/>
          <p:cNvSpPr>
            <a:spLocks noChangeArrowheads="1"/>
          </p:cNvSpPr>
          <p:nvPr/>
        </p:nvSpPr>
        <p:spPr bwMode="auto">
          <a:xfrm>
            <a:off x="4419600" y="-1160269"/>
            <a:ext cx="533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Chiller" pitchFamily="82"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Chiller" pitchFamily="82"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bg1"/>
              </a:solidFill>
              <a:effectLst/>
              <a:latin typeface="Chiller" pitchFamily="82"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effectLst/>
                <a:latin typeface="Chiller" pitchFamily="82" charset="0"/>
                <a:ea typeface="Times New Roman" pitchFamily="18" charset="0"/>
              </a:rPr>
              <a:t>What happened?</a:t>
            </a:r>
            <a:endParaRPr kumimoji="0" lang="en-US" sz="3600" b="0" i="0" u="none" strike="noStrike" cap="none" normalizeH="0" baseline="0" dirty="0" smtClean="0">
              <a:ln>
                <a:noFill/>
              </a:ln>
              <a:effectLst/>
              <a:latin typeface="Chiller"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hiller" pitchFamily="82" charset="0"/>
                <a:ea typeface="Times New Roman" pitchFamily="18" charset="0"/>
              </a:rPr>
              <a:t>* A </a:t>
            </a:r>
            <a:r>
              <a:rPr kumimoji="0" lang="en-US" sz="3600" b="0" i="0" u="none" strike="noStrike" cap="none" normalizeH="0" baseline="0" dirty="0" smtClean="0">
                <a:ln>
                  <a:noFill/>
                </a:ln>
                <a:effectLst/>
                <a:latin typeface="Chiller" pitchFamily="82" charset="0"/>
                <a:ea typeface="Times New Roman" pitchFamily="18" charset="0"/>
              </a:rPr>
              <a:t>fist fight breaks out 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hiller" pitchFamily="82" charset="0"/>
                <a:ea typeface="Times New Roman" pitchFamily="18" charset="0"/>
              </a:rPr>
              <a:t>colonists and British soldiers over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hiller" pitchFamily="82" charset="0"/>
                <a:ea typeface="Times New Roman" pitchFamily="18" charset="0"/>
              </a:rPr>
              <a:t>jobs in local shipyards. </a:t>
            </a:r>
            <a:endParaRPr lang="en-US" sz="3600" dirty="0" smtClean="0">
              <a:latin typeface="Chiller" pitchFamily="82"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600" dirty="0" smtClean="0">
                <a:latin typeface="Chiller" pitchFamily="82" charset="0"/>
                <a:ea typeface="Times New Roman" pitchFamily="18" charset="0"/>
              </a:rPr>
              <a:t>*</a:t>
            </a:r>
            <a:r>
              <a:rPr kumimoji="0" lang="en-US" sz="3600" b="0" i="0" u="none" strike="noStrike" cap="none" normalizeH="0" baseline="0" dirty="0" smtClean="0">
                <a:ln>
                  <a:noFill/>
                </a:ln>
                <a:effectLst/>
                <a:latin typeface="Chiller" pitchFamily="82" charset="0"/>
                <a:ea typeface="Times New Roman" pitchFamily="18" charset="0"/>
              </a:rPr>
              <a:t>Later </a:t>
            </a:r>
            <a:r>
              <a:rPr kumimoji="0" lang="en-US" sz="3600" b="0" i="0" u="none" strike="noStrike" cap="none" normalizeH="0" baseline="0" dirty="0" smtClean="0">
                <a:ln>
                  <a:noFill/>
                </a:ln>
                <a:effectLst/>
                <a:latin typeface="Chiller" pitchFamily="82" charset="0"/>
                <a:ea typeface="Times New Roman" pitchFamily="18" charset="0"/>
              </a:rPr>
              <a:t>that night a mob taunts the guards and the scene erupts in gunfire.</a:t>
            </a:r>
            <a:endParaRPr kumimoji="0" lang="en-US" sz="3600" b="0" i="0" u="none" strike="noStrike" cap="none" normalizeH="0" baseline="0" dirty="0" smtClean="0">
              <a:ln>
                <a:noFill/>
              </a:ln>
              <a:effectLst/>
              <a:latin typeface="Chiller" pitchFamily="8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Chiller" pitchFamily="82"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effectLst/>
                <a:latin typeface="Chiller" pitchFamily="82" charset="0"/>
                <a:ea typeface="Times New Roman" pitchFamily="18" charset="0"/>
              </a:rPr>
              <a:t>Who died?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hiller" pitchFamily="82" charset="0"/>
                <a:ea typeface="Times New Roman" pitchFamily="18" charset="0"/>
              </a:rPr>
              <a:t>5 died including </a:t>
            </a:r>
            <a:r>
              <a:rPr kumimoji="0" lang="en-US" sz="3600" b="0" i="0" u="none" strike="noStrike" cap="none" normalizeH="0" baseline="0" dirty="0" err="1" smtClean="0">
                <a:ln>
                  <a:noFill/>
                </a:ln>
                <a:effectLst/>
                <a:latin typeface="Chiller" pitchFamily="82" charset="0"/>
                <a:ea typeface="Times New Roman" pitchFamily="18" charset="0"/>
              </a:rPr>
              <a:t>Crispus</a:t>
            </a:r>
            <a:r>
              <a:rPr kumimoji="0" lang="en-US" sz="3600" b="0" i="0" u="none" strike="noStrike" cap="none" normalizeH="0" baseline="0" dirty="0" smtClean="0">
                <a:ln>
                  <a:noFill/>
                </a:ln>
                <a:effectLst/>
                <a:latin typeface="Chiller" pitchFamily="82" charset="0"/>
                <a:ea typeface="Times New Roman" pitchFamily="18" charset="0"/>
              </a:rPr>
              <a:t> Attucks</a:t>
            </a:r>
            <a:r>
              <a:rPr kumimoji="0" lang="en-US" sz="3600" b="0" i="0" u="none" strike="noStrike" cap="none" normalizeH="0" baseline="0" dirty="0" smtClean="0">
                <a:ln>
                  <a:noFill/>
                </a:ln>
                <a:effectLst/>
                <a:latin typeface="Chiller" pitchFamily="82" charset="0"/>
                <a:ea typeface="Times New Roman" pitchFamily="18" charset="0"/>
              </a:rPr>
              <a:t>.</a:t>
            </a:r>
            <a:endParaRPr kumimoji="0" lang="en-US" sz="3600" b="0" i="0" u="none" strike="noStrike" cap="none" normalizeH="0" baseline="0" dirty="0" smtClean="0">
              <a:ln>
                <a:noFill/>
              </a:ln>
              <a:effectLst/>
              <a:latin typeface="Chiller" pitchFamily="82" charset="0"/>
            </a:endParaRPr>
          </a:p>
        </p:txBody>
      </p:sp>
      <p:pic>
        <p:nvPicPr>
          <p:cNvPr id="7" name="MS900388631[1].wav">
            <a:hlinkClick r:id="" action="ppaction://media"/>
          </p:cNvPr>
          <p:cNvPicPr>
            <a:picLocks noRot="1" noChangeAspect="1"/>
          </p:cNvPicPr>
          <p:nvPr>
            <a:audioFile r:link="rId1"/>
          </p:nvPr>
        </p:nvPicPr>
        <p:blipFill>
          <a:blip r:embed="rId4" cstate="print"/>
          <a:stretch>
            <a:fillRect/>
          </a:stretch>
        </p:blipFill>
        <p:spPr>
          <a:xfrm>
            <a:off x="8534400" y="152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9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458200" cy="6001643"/>
          </a:xfrm>
          <a:prstGeom prst="rect">
            <a:avLst/>
          </a:prstGeom>
        </p:spPr>
        <p:txBody>
          <a:bodyPr wrap="square">
            <a:spAutoFit/>
          </a:bodyPr>
          <a:lstStyle/>
          <a:p>
            <a:pPr lvl="0" algn="ctr" eaLnBrk="0" fontAlgn="base" hangingPunct="0">
              <a:spcBef>
                <a:spcPct val="0"/>
              </a:spcBef>
              <a:spcAft>
                <a:spcPct val="0"/>
              </a:spcAft>
            </a:pPr>
            <a:r>
              <a:rPr lang="en-US" sz="4800" dirty="0" smtClean="0">
                <a:latin typeface="Chiller" pitchFamily="82" charset="0"/>
                <a:ea typeface="Times New Roman" pitchFamily="18" charset="0"/>
              </a:rPr>
              <a:t>Labeled a “massacre” by the Sons </a:t>
            </a:r>
            <a:r>
              <a:rPr lang="en-US" sz="4800" dirty="0" smtClean="0">
                <a:latin typeface="Chiller" pitchFamily="82" charset="0"/>
                <a:ea typeface="Times New Roman" pitchFamily="18" charset="0"/>
              </a:rPr>
              <a:t>of </a:t>
            </a:r>
            <a:r>
              <a:rPr lang="en-US" sz="4800" dirty="0" smtClean="0">
                <a:latin typeface="Chiller" pitchFamily="82" charset="0"/>
                <a:ea typeface="Times New Roman" pitchFamily="18" charset="0"/>
              </a:rPr>
              <a:t>Liberty - propaganda</a:t>
            </a:r>
            <a:r>
              <a:rPr lang="en-US" sz="4800" dirty="0" smtClean="0">
                <a:latin typeface="Chiller" pitchFamily="82" charset="0"/>
                <a:ea typeface="Times New Roman" pitchFamily="18" charset="0"/>
              </a:rPr>
              <a:t>.</a:t>
            </a:r>
            <a:endParaRPr lang="en-US" sz="4800" dirty="0" smtClean="0">
              <a:latin typeface="+mj-lt"/>
              <a:ea typeface="Times New Roman" pitchFamily="18" charset="0"/>
            </a:endParaRPr>
          </a:p>
          <a:p>
            <a:pPr lvl="0" algn="ctr" eaLnBrk="0" fontAlgn="base" hangingPunct="0">
              <a:spcBef>
                <a:spcPct val="0"/>
              </a:spcBef>
              <a:spcAft>
                <a:spcPct val="0"/>
              </a:spcAft>
            </a:pPr>
            <a:endParaRPr lang="en-US" sz="4800" dirty="0" smtClean="0">
              <a:latin typeface="+mj-lt"/>
            </a:endParaRPr>
          </a:p>
          <a:p>
            <a:pPr lvl="0" eaLnBrk="0" fontAlgn="base" hangingPunct="0">
              <a:spcBef>
                <a:spcPct val="0"/>
              </a:spcBef>
              <a:spcAft>
                <a:spcPct val="0"/>
              </a:spcAft>
            </a:pPr>
            <a:r>
              <a:rPr lang="en-US" sz="4800" dirty="0" smtClean="0">
                <a:latin typeface="+mj-lt"/>
              </a:rPr>
              <a:t>What is propaganda?</a:t>
            </a:r>
          </a:p>
          <a:p>
            <a:pPr lvl="0" eaLnBrk="0" fontAlgn="base" hangingPunct="0">
              <a:spcBef>
                <a:spcPct val="0"/>
              </a:spcBef>
              <a:spcAft>
                <a:spcPct val="0"/>
              </a:spcAft>
            </a:pPr>
            <a:endParaRPr lang="en-US" sz="4800" dirty="0" smtClean="0">
              <a:latin typeface="+mj-lt"/>
            </a:endParaRPr>
          </a:p>
          <a:p>
            <a:pPr lvl="0" eaLnBrk="0" fontAlgn="base" hangingPunct="0">
              <a:spcBef>
                <a:spcPct val="0"/>
              </a:spcBef>
              <a:spcAft>
                <a:spcPct val="0"/>
              </a:spcAft>
            </a:pPr>
            <a:r>
              <a:rPr lang="en-US" sz="4800" dirty="0" smtClean="0">
                <a:latin typeface="+mj-lt"/>
              </a:rPr>
              <a:t>Give an example of propaganda  from your life today. </a:t>
            </a:r>
            <a:endParaRPr lang="en-US" sz="4800" dirty="0" smtClean="0">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xtimeline.s3.amazonaws.com/Upload/Use200811210726327261179/Elt200811240756211015703.gif"/>
          <p:cNvPicPr>
            <a:picLocks noChangeAspect="1" noChangeArrowheads="1"/>
          </p:cNvPicPr>
          <p:nvPr/>
        </p:nvPicPr>
        <p:blipFill>
          <a:blip r:embed="rId2" cstate="print"/>
          <a:srcRect/>
          <a:stretch>
            <a:fillRect/>
          </a:stretch>
        </p:blipFill>
        <p:spPr bwMode="auto">
          <a:xfrm>
            <a:off x="3429000" y="2971800"/>
            <a:ext cx="5715000" cy="3886200"/>
          </a:xfrm>
          <a:prstGeom prst="rect">
            <a:avLst/>
          </a:prstGeom>
          <a:noFill/>
        </p:spPr>
      </p:pic>
      <p:sp>
        <p:nvSpPr>
          <p:cNvPr id="3" name="TextBox 2"/>
          <p:cNvSpPr txBox="1"/>
          <p:nvPr/>
        </p:nvSpPr>
        <p:spPr>
          <a:xfrm>
            <a:off x="228600" y="0"/>
            <a:ext cx="8686800" cy="584775"/>
          </a:xfrm>
          <a:prstGeom prst="rect">
            <a:avLst/>
          </a:prstGeom>
          <a:noFill/>
        </p:spPr>
        <p:txBody>
          <a:bodyPr wrap="square" rtlCol="0">
            <a:spAutoFit/>
          </a:bodyPr>
          <a:lstStyle/>
          <a:p>
            <a:pPr algn="ctr"/>
            <a:r>
              <a:rPr lang="en-US" sz="3200" dirty="0" smtClean="0"/>
              <a:t>THE COMMIITTEES OF CORRESPONDANCE</a:t>
            </a:r>
            <a:endParaRPr lang="en-US" sz="3200" dirty="0"/>
          </a:p>
        </p:txBody>
      </p:sp>
      <p:pic>
        <p:nvPicPr>
          <p:cNvPr id="4" name="Picture 3" descr="Picture"/>
          <p:cNvPicPr>
            <a:picLocks noChangeAspect="1" noChangeArrowheads="1"/>
          </p:cNvPicPr>
          <p:nvPr/>
        </p:nvPicPr>
        <p:blipFill>
          <a:blip r:embed="rId3" cstate="print"/>
          <a:srcRect/>
          <a:stretch>
            <a:fillRect/>
          </a:stretch>
        </p:blipFill>
        <p:spPr bwMode="auto">
          <a:xfrm>
            <a:off x="0" y="609601"/>
            <a:ext cx="3724275" cy="2666999"/>
          </a:xfrm>
          <a:prstGeom prst="rect">
            <a:avLst/>
          </a:prstGeom>
          <a:noFill/>
        </p:spPr>
      </p:pic>
      <p:sp>
        <p:nvSpPr>
          <p:cNvPr id="5121" name="Rectangle 1"/>
          <p:cNvSpPr>
            <a:spLocks noChangeArrowheads="1"/>
          </p:cNvSpPr>
          <p:nvPr/>
        </p:nvSpPr>
        <p:spPr bwMode="auto">
          <a:xfrm>
            <a:off x="0" y="-6604028"/>
            <a:ext cx="9144000" cy="136652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2400" b="1" i="0" u="none" strike="noStrike" cap="none" normalizeH="0" dirty="0" smtClean="0">
                <a:ln>
                  <a:noFill/>
                </a:ln>
                <a:solidFill>
                  <a:schemeClr val="tx1"/>
                </a:solidFill>
                <a:effectLst/>
                <a:latin typeface="Arial" pitchFamily="34" charset="0"/>
                <a:ea typeface="Times New Roman" pitchFamily="18"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rPr>
              <a:t>Why did they meet?</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a:t>
            </a:r>
            <a:r>
              <a:rPr lang="en-US" sz="2400" dirty="0" smtClean="0">
                <a:latin typeface="Arial" pitchFamily="34" charset="0"/>
                <a:ea typeface="Times New Roman" pitchFamily="18"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Al          Alarmed over sending Americans </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latin typeface="Arial" pitchFamily="34" charset="0"/>
                <a:ea typeface="Times New Roman" pitchFamily="18"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to</a:t>
            </a:r>
            <a:r>
              <a:rPr kumimoji="0" lang="en-US" sz="2400" b="0" i="0" u="none" strike="noStrike" cap="none" normalizeH="0" dirty="0" smtClean="0">
                <a:ln>
                  <a:noFill/>
                </a:ln>
                <a:solidFill>
                  <a:schemeClr val="tx1"/>
                </a:solidFill>
                <a:effectLst/>
                <a:latin typeface="Arial" pitchFamily="34" charset="0"/>
                <a:ea typeface="Times New Roman" pitchFamily="18"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England for trial</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2400" b="1" i="0" u="none" strike="noStrike" cap="none" normalizeH="0" dirty="0" smtClean="0">
                <a:ln>
                  <a:noFill/>
                </a:ln>
                <a:solidFill>
                  <a:schemeClr val="tx1"/>
                </a:solidFill>
                <a:effectLst/>
                <a:latin typeface="Arial" pitchFamily="34" charset="0"/>
                <a:ea typeface="Times New Roman" pitchFamily="18" charset="0"/>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rPr>
              <a:t>Which colonies?</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400" b="0" i="0" u="none" strike="noStrike" cap="none" normalizeH="0" dirty="0" smtClean="0">
                <a:ln>
                  <a:noFill/>
                </a:ln>
                <a:solidFill>
                  <a:schemeClr val="tx1"/>
                </a:solidFill>
                <a:effectLst/>
                <a:latin typeface="Arial" pitchFamily="34" charset="0"/>
                <a:ea typeface="Times New Roman" pitchFamily="18" charset="0"/>
              </a:rPr>
              <a:t>     set up by </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Massachusetts and 						Virginia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	</a:t>
            </a:r>
            <a:endParaRPr lang="en-US" sz="2800" b="1"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Purpose?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to set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a communication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network among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colonies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By 1774: </a:t>
            </a:r>
            <a:r>
              <a:rPr kumimoji="0" lang="en-US" sz="2800" i="0" u="none" strike="noStrike" cap="none" normalizeH="0" baseline="0" dirty="0" smtClean="0">
                <a:ln>
                  <a:noFill/>
                </a:ln>
                <a:solidFill>
                  <a:schemeClr val="tx1"/>
                </a:solidFill>
                <a:effectLst/>
                <a:latin typeface="Arial" pitchFamily="34" charset="0"/>
                <a:ea typeface="Times New Roman" pitchFamily="18" charset="0"/>
              </a:rPr>
              <a:t>buzzing</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network linked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leaders in nearly all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 colonies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upload.wikimedia.org/wikipedia/commons/5/52/Boston_Tea_Party_Currier_colored.jpg"/>
          <p:cNvPicPr>
            <a:picLocks noChangeAspect="1" noChangeArrowheads="1"/>
          </p:cNvPicPr>
          <p:nvPr/>
        </p:nvPicPr>
        <p:blipFill>
          <a:blip r:embed="rId5" cstate="print"/>
          <a:srcRect/>
          <a:stretch>
            <a:fillRect/>
          </a:stretch>
        </p:blipFill>
        <p:spPr bwMode="auto">
          <a:xfrm>
            <a:off x="457200" y="1066800"/>
            <a:ext cx="8153401" cy="5381625"/>
          </a:xfrm>
          <a:prstGeom prst="rect">
            <a:avLst/>
          </a:prstGeom>
          <a:noFill/>
        </p:spPr>
      </p:pic>
      <p:sp>
        <p:nvSpPr>
          <p:cNvPr id="4" name="TextBox 3"/>
          <p:cNvSpPr txBox="1"/>
          <p:nvPr/>
        </p:nvSpPr>
        <p:spPr>
          <a:xfrm>
            <a:off x="0" y="228600"/>
            <a:ext cx="9144000" cy="646331"/>
          </a:xfrm>
          <a:prstGeom prst="rect">
            <a:avLst/>
          </a:prstGeom>
          <a:noFill/>
        </p:spPr>
        <p:txBody>
          <a:bodyPr wrap="square" rtlCol="0">
            <a:spAutoFit/>
          </a:bodyPr>
          <a:lstStyle/>
          <a:p>
            <a:pPr algn="ctr"/>
            <a:r>
              <a:rPr lang="en-US" sz="3600" dirty="0" smtClean="0">
                <a:latin typeface="Algerian" pitchFamily="82" charset="0"/>
              </a:rPr>
              <a:t>THE BOSTON TEA PARTY</a:t>
            </a:r>
            <a:endParaRPr lang="en-US" sz="3600" dirty="0">
              <a:latin typeface="Algerian" pitchFamily="82" charset="0"/>
            </a:endParaRPr>
          </a:p>
        </p:txBody>
      </p:sp>
      <p:pic>
        <p:nvPicPr>
          <p:cNvPr id="5" name="MS900069591[1].wav">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7924800" y="304800"/>
            <a:ext cx="304800" cy="304800"/>
          </a:xfrm>
          <a:prstGeom prst="rect">
            <a:avLst/>
          </a:prstGeom>
        </p:spPr>
      </p:pic>
      <p:pic>
        <p:nvPicPr>
          <p:cNvPr id="6" name="MS900069592[1].wav">
            <a:hlinkClick r:id="" action="ppaction://media"/>
          </p:cNvPr>
          <p:cNvPicPr>
            <a:picLocks noChangeAspect="1"/>
          </p:cNvPicPr>
          <p:nvPr>
            <a:audioFile r:link="rId2"/>
            <p:extLst>
              <p:ext uri="{DAA4B4D4-6D71-4841-9C94-3DE7FCFB9230}">
                <p14:media xmlns="" xmlns:p14="http://schemas.microsoft.com/office/powerpoint/2010/main" r:embed="rId8"/>
              </p:ext>
            </p:extLst>
          </p:nvPr>
        </p:nvPicPr>
        <p:blipFill>
          <a:blip r:embed="rId9" cstate="print"/>
          <a:stretch>
            <a:fillRect/>
          </a:stretch>
        </p:blipFill>
        <p:spPr>
          <a:xfrm>
            <a:off x="8229600" y="304800"/>
            <a:ext cx="304800" cy="304800"/>
          </a:xfrm>
          <a:prstGeom prst="rect">
            <a:avLst/>
          </a:prstGeom>
        </p:spPr>
      </p:pic>
      <p:pic>
        <p:nvPicPr>
          <p:cNvPr id="8" name="MS900388344[1].wav">
            <a:hlinkClick r:id="" action="ppaction://media"/>
          </p:cNvPr>
          <p:cNvPicPr>
            <a:picLocks noChangeAspect="1"/>
          </p:cNvPicPr>
          <p:nvPr>
            <a:audioFile r:link="rId3"/>
            <p:extLst>
              <p:ext uri="{DAA4B4D4-6D71-4841-9C94-3DE7FCFB9230}">
                <p14:media xmlns="" xmlns:p14="http://schemas.microsoft.com/office/powerpoint/2010/main" r:embed="rId10"/>
              </p:ext>
            </p:extLst>
          </p:nvPr>
        </p:nvPicPr>
        <p:blipFill>
          <a:blip r:embed="rId11" cstate="print"/>
          <a:stretch>
            <a:fillRect/>
          </a:stretch>
        </p:blipFill>
        <p:spPr>
          <a:xfrm>
            <a:off x="8534400" y="304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3" fill="hold"/>
                                        <p:tgtEl>
                                          <p:spTgt spid="6"/>
                                        </p:tgtEl>
                                      </p:cBhvr>
                                    </p:cmd>
                                  </p:childTnLst>
                                </p:cTn>
                              </p:par>
                            </p:childTnLst>
                          </p:cTn>
                        </p:par>
                        <p:par>
                          <p:cTn id="7" fill="hold">
                            <p:stCondLst>
                              <p:cond delay="1633"/>
                            </p:stCondLst>
                            <p:childTnLst>
                              <p:par>
                                <p:cTn id="8" presetID="1" presetClass="mediacall" presetSubtype="0" fill="hold" nodeType="afterEffect">
                                  <p:stCondLst>
                                    <p:cond delay="0"/>
                                  </p:stCondLst>
                                  <p:childTnLst>
                                    <p:cmd type="call" cmd="playFrom(0.0)">
                                      <p:cBhvr>
                                        <p:cTn id="9" dur="2268" fill="hold"/>
                                        <p:tgtEl>
                                          <p:spTgt spid="5"/>
                                        </p:tgtEl>
                                      </p:cBhvr>
                                    </p:cmd>
                                  </p:childTnLst>
                                </p:cTn>
                              </p:par>
                            </p:childTnLst>
                          </p:cTn>
                        </p:par>
                        <p:par>
                          <p:cTn id="10" fill="hold">
                            <p:stCondLst>
                              <p:cond delay="3901"/>
                            </p:stCondLst>
                            <p:childTnLst>
                              <p:par>
                                <p:cTn id="11" presetID="1" presetClass="mediacall" presetSubtype="0" fill="hold" nodeType="afterEffect">
                                  <p:stCondLst>
                                    <p:cond delay="0"/>
                                  </p:stCondLst>
                                  <p:childTnLst>
                                    <p:cmd type="call" cmd="playFrom(0.0)">
                                      <p:cBhvr>
                                        <p:cTn id="12" dur="18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www.cr-cath.pvt.k12.ia.us/lasalle/Resources/8th%20Rev%20War%20Websites/Sam,%20Micheal%20Rev.%20War/Rev.%20War%20Sam%20Hiserote/images/Boston%20Tea%20party%202.jpg"/>
          <p:cNvPicPr>
            <a:picLocks noChangeAspect="1" noChangeArrowheads="1"/>
          </p:cNvPicPr>
          <p:nvPr/>
        </p:nvPicPr>
        <p:blipFill>
          <a:blip r:embed="rId2" cstate="print"/>
          <a:srcRect/>
          <a:stretch>
            <a:fillRect/>
          </a:stretch>
        </p:blipFill>
        <p:spPr bwMode="auto">
          <a:xfrm>
            <a:off x="3657600" y="3505200"/>
            <a:ext cx="5486400" cy="3352800"/>
          </a:xfrm>
          <a:prstGeom prst="rect">
            <a:avLst/>
          </a:prstGeom>
          <a:noFill/>
        </p:spPr>
      </p:pic>
      <p:sp>
        <p:nvSpPr>
          <p:cNvPr id="2049" name="Rectangle 1"/>
          <p:cNvSpPr>
            <a:spLocks noChangeArrowheads="1"/>
          </p:cNvSpPr>
          <p:nvPr/>
        </p:nvSpPr>
        <p:spPr bwMode="auto">
          <a:xfrm>
            <a:off x="0" y="1002671"/>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F0"/>
                </a:solidFill>
                <a:effectLst/>
                <a:latin typeface="Albertus" pitchFamily="18" charset="0"/>
                <a:ea typeface="Times New Roman" pitchFamily="18" charset="0"/>
              </a:rPr>
              <a:t>What the Tea Act did</a:t>
            </a:r>
            <a:r>
              <a:rPr kumimoji="0" lang="en-US" sz="3200" b="1" i="0" u="none" strike="noStrike" cap="none" normalizeH="0" baseline="0" dirty="0" smtClean="0">
                <a:ln>
                  <a:noFill/>
                </a:ln>
                <a:solidFill>
                  <a:schemeClr val="tx1"/>
                </a:solidFill>
                <a:effectLst/>
                <a:latin typeface="Albertus" pitchFamily="18" charset="0"/>
                <a:ea typeface="Times New Roman" pitchFamily="18" charset="0"/>
              </a:rPr>
              <a:t>: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Gave the British East India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Company a cheap monopoly on tea </a:t>
            </a:r>
            <a:endParaRPr kumimoji="0" lang="en-US" sz="3200" b="0" i="0" u="none" strike="noStrike" cap="none" normalizeH="0" baseline="0" dirty="0" smtClean="0">
              <a:ln>
                <a:noFill/>
              </a:ln>
              <a:solidFill>
                <a:schemeClr val="tx1"/>
              </a:solidFill>
              <a:effectLst/>
              <a:latin typeface="Albertu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F0"/>
                </a:solidFill>
                <a:effectLst/>
                <a:latin typeface="Albertus" pitchFamily="18" charset="0"/>
                <a:ea typeface="Times New Roman" pitchFamily="18" charset="0"/>
              </a:rPr>
              <a:t>Why it made the colonists mad: </a:t>
            </a: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the Company could sell tea cheaper since it was not taxed. This cut many colonial merchants out of the tea trade.</a:t>
            </a:r>
            <a:endParaRPr kumimoji="0" lang="en-US" sz="3200" b="0" i="0" u="none" strike="noStrike" cap="none" normalizeH="0" baseline="0" dirty="0" smtClean="0">
              <a:ln>
                <a:noFill/>
              </a:ln>
              <a:solidFill>
                <a:schemeClr val="tx1"/>
              </a:solidFill>
              <a:effectLst/>
              <a:latin typeface="Albertu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F0"/>
                </a:solidFill>
                <a:effectLst/>
                <a:latin typeface="Albertus" pitchFamily="18" charset="0"/>
                <a:ea typeface="Times New Roman" pitchFamily="18" charset="0"/>
              </a:rPr>
              <a:t>What they did: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Colonists protested!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Dressed as Indians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and dumped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15,000 lbs of tea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lbertus" pitchFamily="18" charset="0"/>
                <a:ea typeface="Times New Roman" pitchFamily="18" charset="0"/>
              </a:rPr>
              <a:t>Boston Harbor.</a:t>
            </a:r>
            <a:endParaRPr kumimoji="0" lang="en-US" sz="3200" b="0" i="0" u="none" strike="noStrike" cap="none" normalizeH="0" baseline="0" dirty="0" smtClean="0">
              <a:ln>
                <a:noFill/>
              </a:ln>
              <a:solidFill>
                <a:schemeClr val="tx1"/>
              </a:solidFill>
              <a:effectLst/>
              <a:latin typeface="Albertus" pitchFamily="18" charset="0"/>
            </a:endParaRPr>
          </a:p>
        </p:txBody>
      </p:sp>
      <p:sp>
        <p:nvSpPr>
          <p:cNvPr id="3" name="TextBox 2"/>
          <p:cNvSpPr txBox="1"/>
          <p:nvPr/>
        </p:nvSpPr>
        <p:spPr>
          <a:xfrm>
            <a:off x="0" y="228600"/>
            <a:ext cx="9144000" cy="646331"/>
          </a:xfrm>
          <a:prstGeom prst="rect">
            <a:avLst/>
          </a:prstGeom>
          <a:noFill/>
        </p:spPr>
        <p:txBody>
          <a:bodyPr wrap="square" rtlCol="0">
            <a:spAutoFit/>
          </a:bodyPr>
          <a:lstStyle/>
          <a:p>
            <a:pPr algn="ctr"/>
            <a:r>
              <a:rPr lang="en-US" sz="3600" dirty="0" smtClean="0">
                <a:solidFill>
                  <a:srgbClr val="00B0F0"/>
                </a:solidFill>
                <a:latin typeface="Algerian" pitchFamily="82" charset="0"/>
              </a:rPr>
              <a:t>THE BOSTON TEA PARTY</a:t>
            </a:r>
            <a:endParaRPr lang="en-US" sz="3600" dirty="0">
              <a:solidFill>
                <a:srgbClr val="00B0F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1019783"/>
            <a:ext cx="9144000" cy="2616101"/>
          </a:xfrm>
          <a:prstGeom prst="rect">
            <a:avLst/>
          </a:prstGeom>
          <a:noFill/>
          <a:ln w="9525">
            <a:noFill/>
            <a:miter lim="800000"/>
            <a:headEnd/>
            <a:tailEnd/>
          </a:ln>
          <a:effectLst/>
        </p:spPr>
        <p:txBody>
          <a:bodyPr vert="horz" wrap="square" lIns="-50784" tIns="45720" rIns="-50784"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64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                                                  </a:t>
            </a:r>
          </a:p>
        </p:txBody>
      </p:sp>
      <p:pic>
        <p:nvPicPr>
          <p:cNvPr id="52228" name="Picture 4" descr="http://www.foundersofamerica.com/images_foundersgallery/350w/350w_TRIC.jpg"/>
          <p:cNvPicPr>
            <a:picLocks noChangeAspect="1" noChangeArrowheads="1"/>
          </p:cNvPicPr>
          <p:nvPr/>
        </p:nvPicPr>
        <p:blipFill>
          <a:blip r:embed="rId2" cstate="print"/>
          <a:srcRect/>
          <a:stretch>
            <a:fillRect/>
          </a:stretch>
        </p:blipFill>
        <p:spPr bwMode="auto">
          <a:xfrm>
            <a:off x="6953250" y="4219575"/>
            <a:ext cx="2190750" cy="2638425"/>
          </a:xfrm>
          <a:prstGeom prst="rect">
            <a:avLst/>
          </a:prstGeom>
          <a:noFill/>
        </p:spPr>
      </p:pic>
      <p:pic>
        <p:nvPicPr>
          <p:cNvPr id="52232" name="Picture 8" descr="http://www.freewebs.com/yamiaainferno/boston.jpg"/>
          <p:cNvPicPr>
            <a:picLocks noChangeAspect="1" noChangeArrowheads="1"/>
          </p:cNvPicPr>
          <p:nvPr/>
        </p:nvPicPr>
        <p:blipFill>
          <a:blip r:embed="rId3" cstate="print"/>
          <a:srcRect/>
          <a:stretch>
            <a:fillRect/>
          </a:stretch>
        </p:blipFill>
        <p:spPr bwMode="auto">
          <a:xfrm>
            <a:off x="0" y="304800"/>
            <a:ext cx="3657600" cy="4686300"/>
          </a:xfrm>
          <a:prstGeom prst="rect">
            <a:avLst/>
          </a:prstGeom>
          <a:noFill/>
        </p:spPr>
      </p:pic>
      <p:sp>
        <p:nvSpPr>
          <p:cNvPr id="5" name="TextBox 4"/>
          <p:cNvSpPr txBox="1"/>
          <p:nvPr/>
        </p:nvSpPr>
        <p:spPr>
          <a:xfrm rot="597910">
            <a:off x="3994717" y="523868"/>
            <a:ext cx="4961461" cy="646331"/>
          </a:xfrm>
          <a:prstGeom prst="rect">
            <a:avLst/>
          </a:prstGeom>
          <a:noFill/>
        </p:spPr>
        <p:txBody>
          <a:bodyPr wrap="square" rtlCol="0">
            <a:spAutoFit/>
          </a:bodyPr>
          <a:lstStyle/>
          <a:p>
            <a:pPr algn="ctr"/>
            <a:r>
              <a:rPr lang="en-US" sz="3600" dirty="0" smtClean="0">
                <a:solidFill>
                  <a:srgbClr val="FF0000"/>
                </a:solidFill>
                <a:latin typeface="Bauhaus 93" pitchFamily="82" charset="0"/>
              </a:rPr>
              <a:t>THE INTOLERABLE ACTS</a:t>
            </a:r>
            <a:endParaRPr lang="en-US" sz="3600" dirty="0">
              <a:solidFill>
                <a:srgbClr val="FF0000"/>
              </a:solidFill>
              <a:latin typeface="Bauhaus 93" pitchFamily="82" charset="0"/>
            </a:endParaRPr>
          </a:p>
        </p:txBody>
      </p:sp>
      <p:sp>
        <p:nvSpPr>
          <p:cNvPr id="5123" name="Rectangle 3"/>
          <p:cNvSpPr>
            <a:spLocks noChangeArrowheads="1"/>
          </p:cNvSpPr>
          <p:nvPr/>
        </p:nvSpPr>
        <p:spPr bwMode="auto">
          <a:xfrm rot="795686">
            <a:off x="-694577" y="-302263"/>
            <a:ext cx="9406637"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					</a:t>
            </a:r>
            <a:endParaRPr kumimoji="0" lang="en-US" sz="32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1) shut down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Boston Harbor</a:t>
            </a:r>
            <a:endParaRPr kumimoji="0" lang="en-US" sz="32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				</a:t>
            </a:r>
            <a:r>
              <a:rPr kumimoji="0" lang="en-US" sz="3200" b="1" i="0" u="none" strike="noStrike" cap="none" normalizeH="0" dirty="0" smtClean="0">
                <a:ln>
                  <a:noFill/>
                </a:ln>
                <a:solidFill>
                  <a:srgbClr val="FF0000"/>
                </a:solidFill>
                <a:effectLst/>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2) Quartering Act 							 (soldiers could stay in 						vacant homes and 							     buildings)</a:t>
            </a:r>
            <a:endParaRPr kumimoji="0" lang="en-US" sz="32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					3) General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Thomas Gage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appointed new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latin typeface="Arial" pitchFamily="34" charset="0"/>
                <a:ea typeface="Times New Roman" pitchFamily="18" charset="0"/>
              </a:rPr>
              <a:t>					   </a:t>
            </a: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governor</a:t>
            </a:r>
            <a:endParaRPr kumimoji="0" lang="en-US" sz="3200" b="1"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rPr>
              <a:t>			4) Boston under 						martial law</a:t>
            </a:r>
            <a:endParaRPr kumimoji="0" lang="en-US" sz="3200" b="1"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923411" y="-310009"/>
            <a:ext cx="7297190"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28800" b="0" i="0" u="none" strike="noStrike" cap="none" normalizeH="0" baseline="0" dirty="0" smtClean="0">
                <a:ln>
                  <a:noFill/>
                </a:ln>
                <a:solidFill>
                  <a:schemeClr val="tx1"/>
                </a:solidFill>
                <a:effectLst/>
                <a:latin typeface="Arial" pitchFamily="34" charset="0"/>
              </a:rPr>
              <a:t/>
            </a:r>
            <a:br>
              <a:rPr kumimoji="0" lang="en-US" sz="28800" b="0" i="0" u="none" strike="noStrike" cap="none" normalizeH="0" baseline="0" dirty="0" smtClean="0">
                <a:ln>
                  <a:noFill/>
                </a:ln>
                <a:solidFill>
                  <a:schemeClr val="tx1"/>
                </a:solidFill>
                <a:effectLst/>
                <a:latin typeface="Arial" pitchFamily="34" charset="0"/>
              </a:rPr>
            </a:br>
            <a:r>
              <a:rPr lang="en-US" sz="2800" dirty="0" smtClean="0">
                <a:solidFill>
                  <a:schemeClr val="accent2">
                    <a:lumMod val="60000"/>
                    <a:lumOff val="40000"/>
                  </a:schemeClr>
                </a:solidFill>
                <a:latin typeface="Arial" pitchFamily="34" charset="0"/>
              </a:rPr>
              <a:t>FIRST CONTINENTAL CONGRESS MEETS</a:t>
            </a:r>
            <a:endParaRPr kumimoji="0" lang="en-US" sz="2800" b="0" i="0" u="none" strike="noStrike" cap="none" normalizeH="0" baseline="0" dirty="0" smtClean="0">
              <a:ln>
                <a:noFill/>
              </a:ln>
              <a:solidFill>
                <a:schemeClr val="accent2">
                  <a:lumMod val="60000"/>
                  <a:lumOff val="4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3250" name="Picture 2" descr="Carpenter's Hall"/>
          <p:cNvPicPr>
            <a:picLocks noChangeAspect="1" noChangeArrowheads="1"/>
          </p:cNvPicPr>
          <p:nvPr/>
        </p:nvPicPr>
        <p:blipFill>
          <a:blip r:embed="rId2" cstate="print"/>
          <a:srcRect/>
          <a:stretch>
            <a:fillRect/>
          </a:stretch>
        </p:blipFill>
        <p:spPr bwMode="auto">
          <a:xfrm>
            <a:off x="5410200" y="609600"/>
            <a:ext cx="3733800" cy="3505201"/>
          </a:xfrm>
          <a:prstGeom prst="rect">
            <a:avLst/>
          </a:prstGeom>
          <a:noFill/>
        </p:spPr>
      </p:pic>
      <p:sp>
        <p:nvSpPr>
          <p:cNvPr id="4" name="Rectangle 3"/>
          <p:cNvSpPr/>
          <p:nvPr/>
        </p:nvSpPr>
        <p:spPr>
          <a:xfrm>
            <a:off x="4953000" y="4495800"/>
            <a:ext cx="4191000" cy="1815882"/>
          </a:xfrm>
          <a:prstGeom prst="rect">
            <a:avLst/>
          </a:prstGeom>
        </p:spPr>
        <p:txBody>
          <a:bodyPr wrap="square">
            <a:spAutoFit/>
          </a:bodyPr>
          <a:lstStyle/>
          <a:p>
            <a:pPr algn="ctr"/>
            <a:r>
              <a:rPr lang="en-US" sz="2800" dirty="0" smtClean="0">
                <a:solidFill>
                  <a:schemeClr val="accent2">
                    <a:lumMod val="60000"/>
                    <a:lumOff val="40000"/>
                  </a:schemeClr>
                </a:solidFill>
              </a:rPr>
              <a:t>Carpenters’ Hall </a:t>
            </a:r>
          </a:p>
          <a:p>
            <a:pPr algn="ctr"/>
            <a:r>
              <a:rPr lang="en-US" sz="2800" dirty="0" smtClean="0">
                <a:solidFill>
                  <a:schemeClr val="accent2">
                    <a:lumMod val="60000"/>
                    <a:lumOff val="40000"/>
                  </a:schemeClr>
                </a:solidFill>
              </a:rPr>
              <a:t>Philadelphia, Pennsylvania </a:t>
            </a:r>
          </a:p>
          <a:p>
            <a:pPr algn="ctr"/>
            <a:r>
              <a:rPr lang="en-US" sz="2800" dirty="0" smtClean="0">
                <a:solidFill>
                  <a:schemeClr val="accent2">
                    <a:lumMod val="60000"/>
                    <a:lumOff val="40000"/>
                  </a:schemeClr>
                </a:solidFill>
              </a:rPr>
              <a:t>September 5, 1774</a:t>
            </a:r>
            <a:endParaRPr lang="en-US" sz="2800" dirty="0">
              <a:solidFill>
                <a:schemeClr val="accent2">
                  <a:lumMod val="60000"/>
                  <a:lumOff val="40000"/>
                </a:schemeClr>
              </a:solidFill>
            </a:endParaRPr>
          </a:p>
        </p:txBody>
      </p:sp>
      <p:pic>
        <p:nvPicPr>
          <p:cNvPr id="53252" name="Picture 4" descr="CPIMAGE:1972"/>
          <p:cNvPicPr>
            <a:picLocks noChangeAspect="1" noChangeArrowheads="1"/>
          </p:cNvPicPr>
          <p:nvPr/>
        </p:nvPicPr>
        <p:blipFill>
          <a:blip r:embed="rId3" cstate="print"/>
          <a:srcRect/>
          <a:stretch>
            <a:fillRect/>
          </a:stretch>
        </p:blipFill>
        <p:spPr bwMode="auto">
          <a:xfrm>
            <a:off x="0" y="4114800"/>
            <a:ext cx="4343400" cy="2743200"/>
          </a:xfrm>
          <a:prstGeom prst="rect">
            <a:avLst/>
          </a:prstGeom>
          <a:noFill/>
        </p:spPr>
      </p:pic>
      <p:sp>
        <p:nvSpPr>
          <p:cNvPr id="4097" name="Rectangle 1"/>
          <p:cNvSpPr>
            <a:spLocks noChangeArrowheads="1"/>
          </p:cNvSpPr>
          <p:nvPr/>
        </p:nvSpPr>
        <p:spPr bwMode="auto">
          <a:xfrm>
            <a:off x="0" y="355074"/>
            <a:ext cx="5715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Arial" pitchFamily="34" charset="0"/>
                <a:ea typeface="Times New Roman" pitchFamily="18" charset="0"/>
              </a:rPr>
              <a:t>Who: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56 delegates from</a:t>
            </a:r>
            <a:r>
              <a:rPr kumimoji="0" lang="en-US" sz="2400" b="0" i="0" u="none" strike="noStrike" cap="none" normalizeH="0" dirty="0" smtClean="0">
                <a:ln>
                  <a:noFill/>
                </a:ln>
                <a:solidFill>
                  <a:srgbClr val="FF3300"/>
                </a:solidFill>
                <a:effectLst/>
                <a:latin typeface="Arial" pitchFamily="34" charset="0"/>
                <a:ea typeface="Times New Roman" pitchFamily="18" charset="0"/>
              </a:rPr>
              <a:t>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colonies</a:t>
            </a:r>
            <a:endParaRPr kumimoji="0" lang="en-US" sz="2400" b="0" i="0" u="none" strike="noStrike" cap="none" normalizeH="0" baseline="0" dirty="0" smtClean="0">
              <a:ln>
                <a:noFill/>
              </a:ln>
              <a:solidFill>
                <a:srgbClr val="FF33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Arial" pitchFamily="34" charset="0"/>
                <a:ea typeface="Times New Roman" pitchFamily="18" charset="0"/>
              </a:rPr>
              <a:t>Where: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Philadelphia, PA</a:t>
            </a:r>
            <a:endParaRPr kumimoji="0" lang="en-US" sz="2400" b="0" i="0" u="none" strike="noStrike" cap="none" normalizeH="0" baseline="0" dirty="0" smtClean="0">
              <a:ln>
                <a:noFill/>
              </a:ln>
              <a:solidFill>
                <a:srgbClr val="FF33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Arial" pitchFamily="34" charset="0"/>
                <a:ea typeface="Times New Roman" pitchFamily="18" charset="0"/>
              </a:rPr>
              <a:t>1.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drew up a Declaration of Rights</a:t>
            </a:r>
            <a:endParaRPr kumimoji="0" lang="en-US" sz="2400" b="0" i="0" u="none" strike="noStrike" cap="none" normalizeH="0" baseline="0" dirty="0" smtClean="0">
              <a:ln>
                <a:noFill/>
              </a:ln>
              <a:solidFill>
                <a:srgbClr val="FF33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Arial" pitchFamily="34" charset="0"/>
                <a:ea typeface="Times New Roman" pitchFamily="18" charset="0"/>
              </a:rPr>
              <a:t>2.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defended colonies’ right to run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own affairs</a:t>
            </a:r>
            <a:endParaRPr kumimoji="0" lang="en-US" sz="2400" b="0" i="0" u="none" strike="noStrike" cap="none" normalizeH="0" baseline="0" dirty="0" smtClean="0">
              <a:ln>
                <a:noFill/>
              </a:ln>
              <a:solidFill>
                <a:srgbClr val="FF33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Arial" pitchFamily="34" charset="0"/>
                <a:ea typeface="Times New Roman" pitchFamily="18" charset="0"/>
              </a:rPr>
              <a:t>3. </a:t>
            </a: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supported protests in Massachusetts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and said colonists should fight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3300"/>
                </a:solidFill>
                <a:effectLst/>
                <a:latin typeface="Arial" pitchFamily="34" charset="0"/>
                <a:ea typeface="Times New Roman" pitchFamily="18" charset="0"/>
              </a:rPr>
              <a:t>back if Britain used force</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solidFill>
                  <a:srgbClr val="FF3300"/>
                </a:solidFill>
                <a:latin typeface="Arial" pitchFamily="34" charset="0"/>
              </a:rPr>
              <a:t>4. agreed to meet again if demands not met</a:t>
            </a:r>
            <a:endParaRPr kumimoji="0" lang="en-US" sz="2400" b="0" i="0" u="none" strike="noStrike" cap="none" normalizeH="0" baseline="0" dirty="0" smtClean="0">
              <a:ln>
                <a:noFill/>
              </a:ln>
              <a:solidFill>
                <a:srgbClr val="FF3300"/>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historyplace.com/unitedstates/revolution/revgfx/rides.jpg"/>
          <p:cNvPicPr>
            <a:picLocks noChangeAspect="1" noChangeArrowheads="1"/>
          </p:cNvPicPr>
          <p:nvPr/>
        </p:nvPicPr>
        <p:blipFill>
          <a:blip r:embed="rId2" cstate="print"/>
          <a:srcRect/>
          <a:stretch>
            <a:fillRect/>
          </a:stretch>
        </p:blipFill>
        <p:spPr bwMode="auto">
          <a:xfrm>
            <a:off x="0" y="152400"/>
            <a:ext cx="3962400" cy="4057650"/>
          </a:xfrm>
          <a:prstGeom prst="rect">
            <a:avLst/>
          </a:prstGeom>
          <a:noFill/>
        </p:spPr>
      </p:pic>
      <p:sp>
        <p:nvSpPr>
          <p:cNvPr id="54277" name="Rectangle 5"/>
          <p:cNvSpPr>
            <a:spLocks noChangeArrowheads="1"/>
          </p:cNvSpPr>
          <p:nvPr/>
        </p:nvSpPr>
        <p:spPr bwMode="auto">
          <a:xfrm>
            <a:off x="0" y="-161677"/>
            <a:ext cx="4267200"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ourier New" pitchFamily="49" charset="0"/>
                <a:cs typeface="Courier New" pitchFamily="49" charset="0"/>
                <a:hlinkClick r:id="rId3"/>
              </a:rPr>
              <a:t>  </a:t>
            </a:r>
            <a:r>
              <a:rPr kumimoji="0" lang="en-US" sz="8700" b="0" i="0" u="none" strike="noStrike" cap="none" normalizeH="0" baseline="0" dirty="0" smtClean="0">
                <a:ln>
                  <a:noFill/>
                </a:ln>
                <a:solidFill>
                  <a:srgbClr val="FFFFFF"/>
                </a:solidFill>
                <a:effectLst/>
                <a:latin typeface="Courier New" pitchFamily="49" charset="0"/>
                <a:cs typeface="Courier New" pitchFamily="49" charset="0"/>
              </a:rPr>
              <a:t> </a:t>
            </a:r>
            <a:r>
              <a:rPr kumimoji="0" lang="en-US" sz="1800" b="0" i="0" u="none" strike="noStrike" cap="none" normalizeH="0" baseline="0" dirty="0" smtClean="0">
                <a:ln>
                  <a:noFill/>
                </a:ln>
                <a:solidFill>
                  <a:srgbClr val="FFFFFF"/>
                </a:solidFill>
                <a:effectLst/>
                <a:latin typeface="Courier New" pitchFamily="49" charset="0"/>
                <a:cs typeface="Courier New" pitchFamily="49" charset="0"/>
              </a:rPr>
              <a:t>              </a:t>
            </a:r>
            <a:r>
              <a:rPr kumimoji="0" lang="en-US" sz="1800" b="0" i="0" u="none" strike="noStrike" cap="none" normalizeH="0" baseline="0" dirty="0" smtClean="0">
                <a:ln>
                  <a:noFill/>
                </a:ln>
                <a:solidFill>
                  <a:schemeClr val="tx1"/>
                </a:solidFill>
                <a:effectLst/>
                <a:latin typeface="Courier New" pitchFamily="49" charset="0"/>
                <a:cs typeface="Courier New" pitchFamily="49" charset="0"/>
              </a:rPr>
              <a:t> </a:t>
            </a: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ourier New" pitchFamily="49" charset="0"/>
                <a:cs typeface="Courier New" pitchFamily="49" charset="0"/>
                <a:hlinkClick r:id="rId3" tooltip="Enlarge"/>
              </a:rPr>
              <a:t>  </a:t>
            </a:r>
            <a:r>
              <a:rPr kumimoji="0" lang="en-US" sz="600" b="0" i="0" u="none" strike="noStrike" cap="none" normalizeH="0" baseline="0" dirty="0" smtClean="0">
                <a:ln>
                  <a:noFill/>
                </a:ln>
                <a:solidFill>
                  <a:srgbClr val="FFFFFF"/>
                </a:solidFill>
                <a:effectLst/>
                <a:latin typeface="Courier New" pitchFamily="49" charset="0"/>
                <a:cs typeface="Courier New" pitchFamily="49" charset="0"/>
              </a:rPr>
              <a:t> </a:t>
            </a:r>
            <a:endParaRPr kumimoji="0" lang="en-US" sz="18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FFFFFF"/>
              </a:solidFill>
              <a:latin typeface="Courier New" pitchFamily="49" charset="0"/>
              <a:cs typeface="Courier New" pitchFamily="49" charset="0"/>
            </a:endParaRPr>
          </a:p>
        </p:txBody>
      </p:sp>
      <p:pic>
        <p:nvPicPr>
          <p:cNvPr id="54279" name="Picture 7" descr="http://bits.wikimedia.org/skins-1.18/common/images/magnify-clip.png">
            <a:hlinkClick r:id="rId3" tooltip="Enlarge"/>
          </p:cNvPr>
          <p:cNvPicPr>
            <a:picLocks noChangeAspect="1" noChangeArrowheads="1"/>
          </p:cNvPicPr>
          <p:nvPr/>
        </p:nvPicPr>
        <p:blipFill>
          <a:blip r:embed="rId4" cstate="print"/>
          <a:srcRect/>
          <a:stretch>
            <a:fillRect/>
          </a:stretch>
        </p:blipFill>
        <p:spPr bwMode="auto">
          <a:xfrm>
            <a:off x="228600" y="250825"/>
            <a:ext cx="142875" cy="104775"/>
          </a:xfrm>
          <a:prstGeom prst="rect">
            <a:avLst/>
          </a:prstGeom>
          <a:noFill/>
        </p:spPr>
      </p:pic>
      <p:sp>
        <p:nvSpPr>
          <p:cNvPr id="9" name="TextBox 8"/>
          <p:cNvSpPr txBox="1"/>
          <p:nvPr/>
        </p:nvSpPr>
        <p:spPr>
          <a:xfrm rot="10800000" flipV="1">
            <a:off x="457200" y="5943600"/>
            <a:ext cx="8534400" cy="707886"/>
          </a:xfrm>
          <a:prstGeom prst="rect">
            <a:avLst/>
          </a:prstGeom>
          <a:noFill/>
        </p:spPr>
        <p:txBody>
          <a:bodyPr wrap="square" rtlCol="0">
            <a:spAutoFit/>
          </a:bodyPr>
          <a:lstStyle/>
          <a:p>
            <a:r>
              <a:rPr lang="en-US" sz="3200" b="1" dirty="0" smtClean="0"/>
              <a:t>	</a:t>
            </a:r>
            <a:r>
              <a:rPr lang="en-US" sz="4000" b="1" dirty="0" smtClean="0">
                <a:solidFill>
                  <a:schemeClr val="bg1"/>
                </a:solidFill>
              </a:rPr>
              <a:t>LEXINGTON AND CONCORD</a:t>
            </a:r>
            <a:endParaRPr lang="en-US" sz="4000" b="1" dirty="0">
              <a:solidFill>
                <a:schemeClr val="bg1"/>
              </a:solidFill>
            </a:endParaRPr>
          </a:p>
        </p:txBody>
      </p:sp>
      <p:sp>
        <p:nvSpPr>
          <p:cNvPr id="3073" name="Rectangle 1"/>
          <p:cNvSpPr>
            <a:spLocks noChangeArrowheads="1"/>
          </p:cNvSpPr>
          <p:nvPr/>
        </p:nvSpPr>
        <p:spPr bwMode="auto">
          <a:xfrm>
            <a:off x="0" y="-668511"/>
            <a:ext cx="10549683"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1" i="0" u="none" strike="noStrike" cap="none" normalizeH="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baseline="0"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baseline="0" dirty="0" smtClean="0">
                <a:latin typeface="Arial" pitchFamily="34" charset="0"/>
                <a:ea typeface="Times New Roman" pitchFamily="18" charset="0"/>
              </a:rPr>
              <a:t>				</a:t>
            </a:r>
            <a:r>
              <a:rPr lang="en-US" sz="2800" b="1" dirty="0" smtClean="0">
                <a:latin typeface="Arial" pitchFamily="34" charset="0"/>
                <a:ea typeface="Times New Roman" pitchFamily="18" charset="0"/>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What were minutemen</a:t>
            </a:r>
            <a:r>
              <a:rPr kumimoji="0" lang="en-US" sz="2800" b="1" i="0" u="none" strike="noStrike" cap="none" normalizeH="0" dirty="0" smtClean="0">
                <a:ln>
                  <a:noFill/>
                </a:ln>
                <a:solidFill>
                  <a:schemeClr val="tx1"/>
                </a:solidFill>
                <a:effectLst/>
                <a:latin typeface="Arial" pitchFamily="34" charset="0"/>
                <a:ea typeface="Times New Roman" pitchFamily="18" charset="0"/>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doing?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0" i="0" u="none" strike="noStrike" cap="none" normalizeH="0" dirty="0" smtClean="0">
                <a:ln>
                  <a:noFill/>
                </a:ln>
                <a:solidFill>
                  <a:schemeClr val="tx1"/>
                </a:solidFill>
                <a:effectLst/>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Military preparations: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Stockpiling firearms/gunpowder</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1" i="0" u="none" strike="noStrike" cap="none" normalizeH="0" dirty="0" smtClean="0">
                <a:ln>
                  <a:noFill/>
                </a:ln>
                <a:solidFill>
                  <a:schemeClr val="tx1"/>
                </a:solidFill>
                <a:effectLst/>
                <a:latin typeface="Arial" pitchFamily="34" charset="0"/>
                <a:ea typeface="Times New Roman" pitchFamily="18" charset="0"/>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Why the British went to 							</a:t>
            </a:r>
            <a:r>
              <a:rPr kumimoji="0" lang="en-US" sz="2800" b="1" i="0" u="none" strike="noStrike" cap="none" normalizeH="0" dirty="0" smtClean="0">
                <a:ln>
                  <a:noFill/>
                </a:ln>
                <a:solidFill>
                  <a:schemeClr val="tx1"/>
                </a:solidFill>
                <a:effectLst/>
                <a:latin typeface="Arial" pitchFamily="34" charset="0"/>
                <a:ea typeface="Times New Roman" pitchFamily="18" charset="0"/>
              </a:rPr>
              <a:t>   </a:t>
            </a:r>
            <a:r>
              <a:rPr kumimoji="0" lang="en-US" sz="2800" b="1" i="0" u="none" strike="noStrike" cap="none" normalizeH="0" baseline="0" dirty="0" smtClean="0">
                <a:ln>
                  <a:noFill/>
                </a:ln>
                <a:solidFill>
                  <a:schemeClr val="tx1"/>
                </a:solidFill>
                <a:effectLst/>
                <a:latin typeface="Arial" pitchFamily="34" charset="0"/>
                <a:ea typeface="Times New Roman" pitchFamily="18" charset="0"/>
              </a:rPr>
              <a:t>Concord?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General Gage sent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2800" b="0" i="0" u="none" strike="noStrike" cap="none" normalizeH="0" dirty="0" smtClean="0">
                <a:ln>
                  <a:noFill/>
                </a:ln>
                <a:solidFill>
                  <a:schemeClr val="tx1"/>
                </a:solidFill>
                <a:effectLst/>
                <a:latin typeface="Arial" pitchFamily="34" charset="0"/>
                <a:ea typeface="Times New Roman" pitchFamily="18"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them to seize weapons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Who warned the colonists?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Paul Revere, Samuel Prescott, and William Dawes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w</a:t>
            </a:r>
            <a:r>
              <a:rPr lang="en-US" sz="2800" dirty="0" smtClean="0">
                <a:latin typeface="Arial" pitchFamily="34" charset="0"/>
                <a:ea typeface="Times New Roman" pitchFamily="18" charset="0"/>
              </a:rPr>
              <a:t>ith</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church bells and gun shots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clamation of 1763"/>
          <p:cNvPicPr>
            <a:picLocks noChangeAspect="1" noChangeArrowheads="1"/>
          </p:cNvPicPr>
          <p:nvPr/>
        </p:nvPicPr>
        <p:blipFill>
          <a:blip r:embed="rId2" cstate="print"/>
          <a:srcRect/>
          <a:stretch>
            <a:fillRect/>
          </a:stretch>
        </p:blipFill>
        <p:spPr bwMode="auto">
          <a:xfrm>
            <a:off x="0" y="304800"/>
            <a:ext cx="4419600" cy="6248400"/>
          </a:xfrm>
          <a:prstGeom prst="rect">
            <a:avLst/>
          </a:prstGeom>
          <a:noFill/>
        </p:spPr>
      </p:pic>
      <p:sp>
        <p:nvSpPr>
          <p:cNvPr id="3" name="TextBox 2"/>
          <p:cNvSpPr txBox="1"/>
          <p:nvPr/>
        </p:nvSpPr>
        <p:spPr>
          <a:xfrm>
            <a:off x="4419600" y="0"/>
            <a:ext cx="4724400" cy="8186857"/>
          </a:xfrm>
          <a:prstGeom prst="rect">
            <a:avLst/>
          </a:prstGeom>
          <a:noFill/>
        </p:spPr>
        <p:txBody>
          <a:bodyPr wrap="square" rtlCol="0">
            <a:spAutoFit/>
          </a:bodyPr>
          <a:lstStyle/>
          <a:p>
            <a:r>
              <a:rPr lang="en-US" sz="2600" dirty="0" smtClean="0">
                <a:latin typeface="Algerian" pitchFamily="82" charset="0"/>
              </a:rPr>
              <a:t>The Proclamation of 1763</a:t>
            </a:r>
          </a:p>
          <a:p>
            <a:endParaRPr lang="en-US" sz="2400" b="1" dirty="0" smtClean="0"/>
          </a:p>
          <a:p>
            <a:r>
              <a:rPr lang="en-US" sz="2400" b="1" dirty="0" smtClean="0">
                <a:solidFill>
                  <a:schemeClr val="accent1"/>
                </a:solidFill>
              </a:rPr>
              <a:t>What?</a:t>
            </a:r>
            <a:r>
              <a:rPr lang="en-US" sz="2400" dirty="0" smtClean="0">
                <a:solidFill>
                  <a:schemeClr val="accent1"/>
                </a:solidFill>
              </a:rPr>
              <a:t> </a:t>
            </a:r>
            <a:r>
              <a:rPr lang="en-US" sz="2400" dirty="0" smtClean="0"/>
              <a:t>An order forbidding </a:t>
            </a:r>
            <a:r>
              <a:rPr lang="en-US" sz="2400" dirty="0" smtClean="0"/>
              <a:t>the colonists from settling west of the Appalachian Mountains</a:t>
            </a:r>
          </a:p>
          <a:p>
            <a:endParaRPr lang="en-US" sz="2400" b="1" dirty="0" smtClean="0"/>
          </a:p>
          <a:p>
            <a:r>
              <a:rPr lang="en-US" sz="2400" b="1" dirty="0" smtClean="0">
                <a:solidFill>
                  <a:schemeClr val="accent1"/>
                </a:solidFill>
              </a:rPr>
              <a:t>Why? </a:t>
            </a:r>
            <a:r>
              <a:rPr lang="en-US" sz="2400" dirty="0" smtClean="0"/>
              <a:t>Britain </a:t>
            </a:r>
            <a:r>
              <a:rPr lang="en-US" sz="2400" dirty="0" smtClean="0"/>
              <a:t>wanted to reduce conflicts between colonists and Native Americans</a:t>
            </a:r>
          </a:p>
          <a:p>
            <a:endParaRPr lang="en-US" sz="2400" b="1" dirty="0" smtClean="0"/>
          </a:p>
          <a:p>
            <a:r>
              <a:rPr lang="en-US" sz="2400" b="1" dirty="0" smtClean="0">
                <a:solidFill>
                  <a:schemeClr val="accent1"/>
                </a:solidFill>
              </a:rPr>
              <a:t>Effect? </a:t>
            </a:r>
            <a:r>
              <a:rPr lang="en-US" sz="2400" dirty="0" smtClean="0"/>
              <a:t>Colonists felt that Britain could not enforce the law and they expanded west anyway – this undermined the authority of England’s govt.</a:t>
            </a:r>
          </a:p>
          <a:p>
            <a:pPr algn="ctr"/>
            <a:endParaRPr lang="en-US" sz="2800" dirty="0" smtClean="0">
              <a:latin typeface="Algerian" pitchFamily="82" charset="0"/>
            </a:endParaRPr>
          </a:p>
          <a:p>
            <a:pPr algn="ctr"/>
            <a:endParaRPr lang="en-US" sz="2800" dirty="0" smtClean="0">
              <a:latin typeface="Algerian" pitchFamily="82" charset="0"/>
            </a:endParaRPr>
          </a:p>
          <a:p>
            <a:pPr algn="ctr"/>
            <a:endParaRPr lang="en-US" sz="2800" dirty="0" smtClean="0">
              <a:latin typeface="Algerian" pitchFamily="82" charset="0"/>
            </a:endParaRPr>
          </a:p>
          <a:p>
            <a:pPr algn="ctr"/>
            <a:endParaRPr lang="en-US" sz="2800" dirty="0" smtClean="0">
              <a:latin typeface="Algerian" pitchFamily="82" charset="0"/>
            </a:endParaRPr>
          </a:p>
          <a:p>
            <a:pPr algn="ctr"/>
            <a:endParaRPr lang="en-US" sz="28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Midnight Ride of Paul Revere</a:t>
            </a:r>
            <a:endParaRPr lang="en-US" dirty="0"/>
          </a:p>
        </p:txBody>
      </p:sp>
      <p:sp>
        <p:nvSpPr>
          <p:cNvPr id="3" name="Content Placeholder 2"/>
          <p:cNvSpPr>
            <a:spLocks noGrp="1"/>
          </p:cNvSpPr>
          <p:nvPr>
            <p:ph idx="1"/>
          </p:nvPr>
        </p:nvSpPr>
        <p:spPr/>
        <p:txBody>
          <a:bodyPr/>
          <a:lstStyle/>
          <a:p>
            <a:r>
              <a:rPr lang="en-US" dirty="0" smtClean="0"/>
              <a:t>Click this link to watch a representation of what happened the night of April 18,  1775</a:t>
            </a:r>
          </a:p>
          <a:p>
            <a:endParaRPr lang="en-US" dirty="0"/>
          </a:p>
          <a:p>
            <a:r>
              <a:rPr lang="en-US" dirty="0" smtClean="0">
                <a:hlinkClick r:id="rId2"/>
              </a:rPr>
              <a:t>Midnight Ride of Paul Revere</a:t>
            </a:r>
            <a:endParaRPr lang="en-US" dirty="0"/>
          </a:p>
        </p:txBody>
      </p:sp>
    </p:spTree>
    <p:extLst>
      <p:ext uri="{BB962C8B-B14F-4D97-AF65-F5344CB8AC3E}">
        <p14:creationId xmlns="" xmlns:p14="http://schemas.microsoft.com/office/powerpoint/2010/main" val="299477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xington Battle"/>
          <p:cNvPicPr>
            <a:picLocks noChangeAspect="1" noChangeArrowheads="1"/>
          </p:cNvPicPr>
          <p:nvPr/>
        </p:nvPicPr>
        <p:blipFill>
          <a:blip r:embed="rId2" cstate="print"/>
          <a:srcRect/>
          <a:stretch>
            <a:fillRect/>
          </a:stretch>
        </p:blipFill>
        <p:spPr bwMode="auto">
          <a:xfrm>
            <a:off x="5029200" y="4267200"/>
            <a:ext cx="3886200" cy="2333626"/>
          </a:xfrm>
          <a:prstGeom prst="rect">
            <a:avLst/>
          </a:prstGeom>
          <a:noFill/>
        </p:spPr>
      </p:pic>
      <p:sp>
        <p:nvSpPr>
          <p:cNvPr id="33793" name="Rectangle 1"/>
          <p:cNvSpPr>
            <a:spLocks noChangeArrowheads="1"/>
          </p:cNvSpPr>
          <p:nvPr/>
        </p:nvSpPr>
        <p:spPr bwMode="auto">
          <a:xfrm>
            <a:off x="0" y="-918528"/>
            <a:ext cx="23872625" cy="7417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What happened at the Battle of Lexington?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70 minutemen in a line are ordered to leave by the British.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They do but take their muskets with them. Someone fires.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8 minutemen killed, 9 wounded. 1 British soldier injured.</a:t>
            </a: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Arial" pitchFamily="34" charset="0"/>
                <a:ea typeface="Times New Roman" pitchFamily="18" charset="0"/>
              </a:rPr>
              <a:t>Battle lasts only</a:t>
            </a:r>
            <a:r>
              <a:rPr kumimoji="0" lang="en-US" sz="2400" b="0" i="0" u="none" strike="noStrike" cap="none" normalizeH="0" baseline="0" dirty="0" smtClean="0">
                <a:ln>
                  <a:noFill/>
                </a:ln>
                <a:solidFill>
                  <a:schemeClr val="bg1"/>
                </a:solidFill>
                <a:effectLst/>
                <a:latin typeface="Arial" pitchFamily="34" charset="0"/>
                <a:ea typeface="Times New Roman" pitchFamily="18" charset="0"/>
              </a:rPr>
              <a:t>15 minutes.</a:t>
            </a:r>
            <a:endParaRPr kumimoji="0" lang="en-US" sz="2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What did the British find at Concord?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An empty arsenal!</a:t>
            </a:r>
            <a:endParaRPr kumimoji="0" lang="en-US" sz="2400" b="0" i="0" u="none" strike="noStrike" cap="none" normalizeH="0" baseline="0" dirty="0" smtClean="0">
              <a:ln>
                <a:noFill/>
              </a:ln>
              <a:solidFill>
                <a:schemeClr val="bg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What happened as the British         </a:t>
            </a:r>
            <a:r>
              <a:rPr kumimoji="0" lang="en-US" sz="2400" b="1" i="1" u="none" strike="noStrike" cap="none" normalizeH="0" baseline="0" dirty="0" smtClean="0">
                <a:ln>
                  <a:noFill/>
                </a:ln>
                <a:solidFill>
                  <a:schemeClr val="bg1"/>
                </a:solidFill>
                <a:effectLst/>
                <a:latin typeface="Arial" pitchFamily="34" charset="0"/>
                <a:ea typeface="Times New Roman" pitchFamily="18" charset="0"/>
              </a:rPr>
              <a:t>“The Shot Heard</a:t>
            </a:r>
            <a:r>
              <a:rPr kumimoji="0" lang="en-US" sz="2400" b="1" i="1" u="none" strike="noStrike" cap="none" normalizeH="0" dirty="0" smtClean="0">
                <a:ln>
                  <a:noFill/>
                </a:ln>
                <a:solidFill>
                  <a:schemeClr val="bg1"/>
                </a:solidFill>
                <a:effectLst/>
                <a:latin typeface="Arial" pitchFamily="34" charset="0"/>
                <a:ea typeface="Times New Roman" pitchFamily="18" charset="0"/>
              </a:rPr>
              <a:t> </a:t>
            </a:r>
          </a:p>
          <a:p>
            <a:pPr eaLnBrk="0" fontAlgn="base" hangingPunct="0">
              <a:spcBef>
                <a:spcPct val="0"/>
              </a:spcBef>
              <a:spcAft>
                <a:spcPct val="0"/>
              </a:spcAft>
            </a:pPr>
            <a:r>
              <a:rPr lang="en-US" sz="2400" b="1" dirty="0" smtClean="0">
                <a:latin typeface="Arial" pitchFamily="34" charset="0"/>
                <a:ea typeface="Times New Roman" pitchFamily="18" charset="0"/>
              </a:rPr>
              <a:t>marched</a:t>
            </a:r>
            <a:r>
              <a:rPr lang="en-US" sz="2400" dirty="0" smtClean="0">
                <a:latin typeface="Arial" pitchFamily="34" charset="0"/>
                <a:ea typeface="Times New Roman" pitchFamily="18" charset="0"/>
              </a:rPr>
              <a:t> </a:t>
            </a:r>
            <a:r>
              <a:rPr lang="en-US" sz="2400" b="1" dirty="0" smtClean="0">
                <a:latin typeface="Arial" pitchFamily="34" charset="0"/>
                <a:ea typeface="Times New Roman" pitchFamily="18" charset="0"/>
              </a:rPr>
              <a:t>back to Boston? 		</a:t>
            </a:r>
            <a:r>
              <a:rPr lang="en-US" sz="2400" b="1" i="1" dirty="0" smtClean="0">
                <a:solidFill>
                  <a:schemeClr val="bg1"/>
                </a:solidFill>
                <a:latin typeface="Arial" pitchFamily="34" charset="0"/>
                <a:ea typeface="Times New Roman" pitchFamily="18" charset="0"/>
              </a:rPr>
              <a:t>Round the World!”</a:t>
            </a:r>
            <a:endParaRPr lang="en-US" sz="2400" b="1"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3-4,000 minutemen assembled.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Fired on British troops from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behind trees. Only</a:t>
            </a:r>
            <a:r>
              <a:rPr kumimoji="0" lang="en-US" sz="2400" b="1" i="0" u="none" strike="noStrike" cap="none" normalizeH="0" baseline="0" dirty="0" smtClean="0">
                <a:ln>
                  <a:noFill/>
                </a:ln>
                <a:solidFill>
                  <a:schemeClr val="bg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reinforcements from Boston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saved the British from disaster.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rPr>
              <a:t>Start of the American Revolution! </a:t>
            </a:r>
            <a:endParaRPr kumimoji="0" lang="en-US" sz="2400" b="0" i="0" u="none" strike="noStrike" cap="none" normalizeH="0" baseline="0" dirty="0" smtClean="0">
              <a:ln>
                <a:noFill/>
              </a:ln>
              <a:solidFill>
                <a:schemeClr val="bg1"/>
              </a:solidFill>
              <a:effectLst/>
              <a:latin typeface="Arial" pitchFamily="34" charset="0"/>
            </a:endParaRPr>
          </a:p>
        </p:txBody>
      </p:sp>
      <p:sp>
        <p:nvSpPr>
          <p:cNvPr id="4" name="Rectangle 3"/>
          <p:cNvSpPr/>
          <p:nvPr/>
        </p:nvSpPr>
        <p:spPr>
          <a:xfrm>
            <a:off x="0" y="0"/>
            <a:ext cx="8305800" cy="646331"/>
          </a:xfrm>
          <a:prstGeom prst="rect">
            <a:avLst/>
          </a:prstGeom>
        </p:spPr>
        <p:txBody>
          <a:bodyPr wrap="square">
            <a:spAutoFit/>
          </a:bodyPr>
          <a:lstStyle/>
          <a:p>
            <a:r>
              <a:rPr lang="en-US" sz="3600" b="1" dirty="0" smtClean="0">
                <a:solidFill>
                  <a:schemeClr val="bg1"/>
                </a:solidFill>
              </a:rPr>
              <a:t>LEXINGTON AND CONCORD cont</a:t>
            </a:r>
            <a:r>
              <a:rPr lang="en-US" b="1" dirty="0" smtClean="0">
                <a:solidFill>
                  <a:schemeClr val="bg1"/>
                </a:solidFill>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of Lexington and Concord</a:t>
            </a:r>
            <a:endParaRPr lang="en-US" dirty="0"/>
          </a:p>
        </p:txBody>
      </p:sp>
      <p:sp>
        <p:nvSpPr>
          <p:cNvPr id="3" name="Content Placeholder 2"/>
          <p:cNvSpPr>
            <a:spLocks noGrp="1"/>
          </p:cNvSpPr>
          <p:nvPr>
            <p:ph idx="1"/>
          </p:nvPr>
        </p:nvSpPr>
        <p:spPr/>
        <p:txBody>
          <a:bodyPr/>
          <a:lstStyle/>
          <a:p>
            <a:r>
              <a:rPr lang="en-US" dirty="0" smtClean="0"/>
              <a:t>Click the link below to see what happened at the battles of Lexington and Concord</a:t>
            </a:r>
          </a:p>
          <a:p>
            <a:endParaRPr lang="en-US" dirty="0"/>
          </a:p>
          <a:p>
            <a:r>
              <a:rPr lang="en-US" dirty="0" smtClean="0">
                <a:hlinkClick r:id="rId2"/>
              </a:rPr>
              <a:t>http://www.youtube.com/watch?v=-DnZ_ZY3lgA</a:t>
            </a:r>
            <a:endParaRPr lang="en-US" dirty="0"/>
          </a:p>
        </p:txBody>
      </p:sp>
    </p:spTree>
    <p:extLst>
      <p:ext uri="{BB962C8B-B14F-4D97-AF65-F5344CB8AC3E}">
        <p14:creationId xmlns="" xmlns:p14="http://schemas.microsoft.com/office/powerpoint/2010/main" val="65469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atinamericanstudies.org/united-states/Lexington_Concord-Stamp.jpg"/>
          <p:cNvPicPr>
            <a:picLocks noChangeAspect="1" noChangeArrowheads="1"/>
          </p:cNvPicPr>
          <p:nvPr/>
        </p:nvPicPr>
        <p:blipFill>
          <a:blip r:embed="rId2" cstate="print"/>
          <a:srcRect/>
          <a:stretch>
            <a:fillRect/>
          </a:stretch>
        </p:blipFill>
        <p:spPr bwMode="auto">
          <a:xfrm>
            <a:off x="63500" y="2590800"/>
            <a:ext cx="2832100" cy="2667000"/>
          </a:xfrm>
          <a:prstGeom prst="rect">
            <a:avLst/>
          </a:prstGeom>
          <a:noFill/>
        </p:spPr>
      </p:pic>
      <p:pic>
        <p:nvPicPr>
          <p:cNvPr id="2" name="Picture 2" descr="File:Lexington Concord-5c.jpg">
            <a:hlinkClick r:id="rId3"/>
          </p:cNvPr>
          <p:cNvPicPr>
            <a:picLocks noChangeAspect="1" noChangeArrowheads="1"/>
          </p:cNvPicPr>
          <p:nvPr/>
        </p:nvPicPr>
        <p:blipFill>
          <a:blip r:embed="rId4" cstate="print"/>
          <a:srcRect/>
          <a:stretch>
            <a:fillRect/>
          </a:stretch>
        </p:blipFill>
        <p:spPr bwMode="auto">
          <a:xfrm>
            <a:off x="2971800" y="2971800"/>
            <a:ext cx="5943600" cy="3657600"/>
          </a:xfrm>
          <a:prstGeom prst="rect">
            <a:avLst/>
          </a:prstGeom>
          <a:noFill/>
        </p:spPr>
      </p:pic>
      <p:sp>
        <p:nvSpPr>
          <p:cNvPr id="3" name="Rectangle 2"/>
          <p:cNvSpPr/>
          <p:nvPr/>
        </p:nvSpPr>
        <p:spPr>
          <a:xfrm>
            <a:off x="685800" y="0"/>
            <a:ext cx="7924800" cy="2554545"/>
          </a:xfrm>
          <a:prstGeom prst="rect">
            <a:avLst/>
          </a:prstGeom>
        </p:spPr>
        <p:txBody>
          <a:bodyPr wrap="square">
            <a:spAutoFit/>
          </a:bodyPr>
          <a:lstStyle/>
          <a:p>
            <a:pPr lvl="0" algn="ctr" eaLnBrk="0" fontAlgn="base" hangingPunct="0">
              <a:spcBef>
                <a:spcPct val="0"/>
              </a:spcBef>
              <a:spcAft>
                <a:spcPct val="0"/>
              </a:spcAft>
            </a:pPr>
            <a:r>
              <a:rPr lang="en-US" sz="4000" dirty="0" smtClean="0">
                <a:solidFill>
                  <a:srgbClr val="FFFFFF"/>
                </a:solidFill>
                <a:latin typeface="Colonna MT" pitchFamily="82" charset="0"/>
                <a:cs typeface="Courier New" pitchFamily="49" charset="0"/>
              </a:rPr>
              <a:t>These commemorative stamps were part of a set of three and issued in 1925. The poem on the plaques is </a:t>
            </a:r>
            <a:r>
              <a:rPr lang="en-US" sz="4000" dirty="0" err="1" smtClean="0">
                <a:solidFill>
                  <a:srgbClr val="FFFFFF"/>
                </a:solidFill>
                <a:latin typeface="Colonna MT" pitchFamily="82" charset="0"/>
                <a:cs typeface="Courier New" pitchFamily="49" charset="0"/>
              </a:rPr>
              <a:t>byRalph</a:t>
            </a:r>
            <a:r>
              <a:rPr lang="en-US" sz="4000" dirty="0" smtClean="0">
                <a:solidFill>
                  <a:srgbClr val="FFFFFF"/>
                </a:solidFill>
                <a:latin typeface="Colonna MT" pitchFamily="82" charset="0"/>
                <a:cs typeface="Courier New" pitchFamily="49" charset="0"/>
              </a:rPr>
              <a:t> Waldo Emerson.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3429000" cy="523220"/>
          </a:xfrm>
          <a:prstGeom prst="rect">
            <a:avLst/>
          </a:prstGeom>
          <a:noFill/>
        </p:spPr>
        <p:txBody>
          <a:bodyPr wrap="square" rtlCol="0">
            <a:spAutoFit/>
          </a:bodyPr>
          <a:lstStyle/>
          <a:p>
            <a:r>
              <a:rPr lang="en-US" sz="2800" b="1" dirty="0" smtClean="0"/>
              <a:t>The END! </a:t>
            </a:r>
            <a:endParaRPr lang="en-US" sz="2800" b="1" dirty="0"/>
          </a:p>
        </p:txBody>
      </p:sp>
      <p:sp>
        <p:nvSpPr>
          <p:cNvPr id="3" name="Rectangle 2"/>
          <p:cNvSpPr/>
          <p:nvPr/>
        </p:nvSpPr>
        <p:spPr>
          <a:xfrm>
            <a:off x="2286000" y="2690336"/>
            <a:ext cx="4572000" cy="923330"/>
          </a:xfrm>
          <a:prstGeom prst="rect">
            <a:avLst/>
          </a:prstGeom>
        </p:spPr>
        <p:txBody>
          <a:bodyPr>
            <a:spAutoFit/>
          </a:bodyPr>
          <a:lstStyle/>
          <a:p>
            <a:r>
              <a:rPr lang="en-US" dirty="0" smtClean="0">
                <a:solidFill>
                  <a:schemeClr val="bg1"/>
                </a:solidFill>
                <a:hlinkClick r:id="rId2" action="ppaction://hlinkfile"/>
              </a:rPr>
              <a:t>..\My Documents\School House Rock Shot Heard Round the World America Rock - YouTube.mht</a:t>
            </a:r>
            <a:endParaRPr lang="en-US" dirty="0">
              <a:solidFill>
                <a:schemeClr val="bg1"/>
              </a:solidFill>
            </a:endParaRPr>
          </a:p>
        </p:txBody>
      </p:sp>
      <p:sp>
        <p:nvSpPr>
          <p:cNvPr id="4" name="TextBox 3"/>
          <p:cNvSpPr txBox="1"/>
          <p:nvPr/>
        </p:nvSpPr>
        <p:spPr>
          <a:xfrm>
            <a:off x="1295400" y="2209800"/>
            <a:ext cx="7010400" cy="369332"/>
          </a:xfrm>
          <a:prstGeom prst="rect">
            <a:avLst/>
          </a:prstGeom>
          <a:noFill/>
        </p:spPr>
        <p:txBody>
          <a:bodyPr wrap="square" rtlCol="0">
            <a:spAutoFit/>
          </a:bodyPr>
          <a:lstStyle/>
          <a:p>
            <a:r>
              <a:rPr lang="en-US" dirty="0" smtClean="0"/>
              <a:t>School House Rocks: The Shot Heard Round The World!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revolutionary-war-and-beyond.com/image-files/sugar-act-large.jpg"/>
          <p:cNvPicPr>
            <a:picLocks noChangeAspect="1" noChangeArrowheads="1"/>
          </p:cNvPicPr>
          <p:nvPr/>
        </p:nvPicPr>
        <p:blipFill>
          <a:blip r:embed="rId2" cstate="print"/>
          <a:srcRect/>
          <a:stretch>
            <a:fillRect/>
          </a:stretch>
        </p:blipFill>
        <p:spPr bwMode="auto">
          <a:xfrm>
            <a:off x="5486400" y="914400"/>
            <a:ext cx="3657600" cy="5029200"/>
          </a:xfrm>
          <a:prstGeom prst="rect">
            <a:avLst/>
          </a:prstGeom>
          <a:noFill/>
        </p:spPr>
      </p:pic>
      <p:sp>
        <p:nvSpPr>
          <p:cNvPr id="3" name="TextBox 2"/>
          <p:cNvSpPr txBox="1"/>
          <p:nvPr/>
        </p:nvSpPr>
        <p:spPr>
          <a:xfrm>
            <a:off x="0" y="0"/>
            <a:ext cx="5715000" cy="3416320"/>
          </a:xfrm>
          <a:prstGeom prst="rect">
            <a:avLst/>
          </a:prstGeom>
          <a:noFill/>
        </p:spPr>
        <p:txBody>
          <a:bodyPr wrap="square" rtlCol="0">
            <a:spAutoFit/>
          </a:bodyPr>
          <a:lstStyle/>
          <a:p>
            <a:r>
              <a:rPr lang="en-US" sz="5400" dirty="0" smtClean="0">
                <a:latin typeface="Blue Highway Linocut" pitchFamily="2" charset="0"/>
              </a:rPr>
              <a:t>Sugar Act of 1764</a:t>
            </a:r>
          </a:p>
          <a:p>
            <a:endParaRPr lang="en-US" sz="5400" dirty="0" smtClean="0">
              <a:latin typeface="Blue Highway Linocut" pitchFamily="2" charset="0"/>
            </a:endParaRPr>
          </a:p>
          <a:p>
            <a:endParaRPr lang="en-US" sz="5400" dirty="0" smtClean="0">
              <a:latin typeface="Blue Highway Linocut" pitchFamily="2" charset="0"/>
            </a:endParaRPr>
          </a:p>
          <a:p>
            <a:endParaRPr lang="en-US" sz="5400" dirty="0">
              <a:latin typeface="Blue Highway Linocut" pitchFamily="2" charset="0"/>
            </a:endParaRPr>
          </a:p>
        </p:txBody>
      </p:sp>
      <p:sp>
        <p:nvSpPr>
          <p:cNvPr id="15362" name="Rectangle 2"/>
          <p:cNvSpPr>
            <a:spLocks noChangeArrowheads="1"/>
          </p:cNvSpPr>
          <p:nvPr/>
        </p:nvSpPr>
        <p:spPr bwMode="auto">
          <a:xfrm>
            <a:off x="0" y="1619393"/>
            <a:ext cx="55626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2">
                    <a:lumMod val="10000"/>
                  </a:schemeClr>
                </a:solidFill>
                <a:effectLst/>
                <a:latin typeface="+mj-lt"/>
                <a:ea typeface="Times New Roman" pitchFamily="18" charset="0"/>
              </a:rPr>
              <a:t>Main Part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ea typeface="Times New Roman" pitchFamily="18" charset="0"/>
              </a:rPr>
              <a:t>enforced laws on smuggling  (no trial </a:t>
            </a:r>
            <a:r>
              <a:rPr lang="en-US" sz="2800" dirty="0" smtClean="0">
                <a:latin typeface="+mj-lt"/>
                <a:ea typeface="Times New Roman" pitchFamily="18" charset="0"/>
              </a:rPr>
              <a:t>in </a:t>
            </a:r>
            <a:r>
              <a:rPr kumimoji="0" lang="en-US" sz="2800" b="0" i="0" u="none" strike="noStrike" cap="none" normalizeH="0" baseline="0" dirty="0" smtClean="0">
                <a:ln>
                  <a:noFill/>
                </a:ln>
                <a:solidFill>
                  <a:schemeClr val="tx1"/>
                </a:solidFill>
                <a:effectLst/>
                <a:latin typeface="+mj-lt"/>
                <a:ea typeface="Times New Roman" pitchFamily="18" charset="0"/>
              </a:rPr>
              <a:t>colonial courts</a:t>
            </a:r>
            <a:r>
              <a:rPr kumimoji="0" lang="en-US" sz="2800" b="0" i="0" u="none" strike="noStrike" cap="none" normalizeH="0" dirty="0" smtClean="0">
                <a:ln>
                  <a:noFill/>
                </a:ln>
                <a:solidFill>
                  <a:schemeClr val="tx1"/>
                </a:solidFill>
                <a:effectLst/>
                <a:latin typeface="+mj-lt"/>
                <a:ea typeface="Times New Roman" pitchFamily="18" charset="0"/>
              </a:rPr>
              <a:t> with colonial </a:t>
            </a:r>
            <a:r>
              <a:rPr kumimoji="0" lang="en-US" sz="2800" b="0" i="0" u="none" strike="noStrike" cap="none" normalizeH="0" baseline="0" dirty="0" smtClean="0">
                <a:ln>
                  <a:noFill/>
                </a:ln>
                <a:solidFill>
                  <a:schemeClr val="tx1"/>
                </a:solidFill>
                <a:effectLst/>
                <a:latin typeface="+mj-lt"/>
                <a:ea typeface="Times New Roman" pitchFamily="18" charset="0"/>
              </a:rPr>
              <a:t>juries, instead tried by</a:t>
            </a:r>
            <a:r>
              <a:rPr kumimoji="0" lang="en-US" sz="2800" b="0" i="0" u="none" strike="noStrike" cap="none" normalizeH="0" dirty="0" smtClean="0">
                <a:ln>
                  <a:noFill/>
                </a:ln>
                <a:solidFill>
                  <a:schemeClr val="tx1"/>
                </a:solidFill>
                <a:effectLst/>
                <a:latin typeface="+mj-lt"/>
                <a:ea typeface="Times New Roman" pitchFamily="18" charset="0"/>
              </a:rPr>
              <a:t> </a:t>
            </a:r>
            <a:r>
              <a:rPr kumimoji="0" lang="en-US" sz="2800" b="0" i="0" u="none" strike="noStrike" cap="none" normalizeH="0" baseline="0" dirty="0" smtClean="0">
                <a:ln>
                  <a:noFill/>
                </a:ln>
                <a:solidFill>
                  <a:schemeClr val="tx1"/>
                </a:solidFill>
                <a:effectLst/>
                <a:latin typeface="+mj-lt"/>
                <a:ea typeface="Times New Roman" pitchFamily="18" charset="0"/>
              </a:rPr>
              <a:t>a judge who got 5% of cargo if guilty)</a:t>
            </a:r>
            <a:endParaRPr kumimoji="0" lang="en-US" sz="2800" b="0" i="0" u="none" strike="noStrike" cap="none" normalizeH="0" baseline="0" dirty="0" smtClean="0">
              <a:ln>
                <a:noFill/>
              </a:ln>
              <a:solidFill>
                <a:schemeClr val="tx1"/>
              </a:solidFill>
              <a:effectLst/>
              <a:latin typeface="+mj-lt"/>
            </a:endParaRPr>
          </a:p>
          <a:p>
            <a:pPr lvl="0" eaLnBrk="0" fontAlgn="base" hangingPunct="0">
              <a:spcBef>
                <a:spcPct val="0"/>
              </a:spcBef>
              <a:spcAft>
                <a:spcPct val="0"/>
              </a:spcAft>
            </a:pPr>
            <a:endParaRPr kumimoji="0" lang="en-US" b="1" i="0" u="none" strike="noStrike" cap="none" normalizeH="0" baseline="0" dirty="0" smtClean="0">
              <a:ln>
                <a:noFill/>
              </a:ln>
              <a:solidFill>
                <a:schemeClr val="tx1"/>
              </a:solidFill>
              <a:effectLst/>
              <a:latin typeface="+mj-lt"/>
              <a:ea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chemeClr val="tx2">
                    <a:lumMod val="10000"/>
                  </a:schemeClr>
                </a:solidFill>
                <a:effectLst/>
                <a:latin typeface="+mj-lt"/>
                <a:ea typeface="Times New Roman" pitchFamily="18" charset="0"/>
              </a:rPr>
              <a:t>Colonial reaction: </a:t>
            </a:r>
          </a:p>
          <a:p>
            <a:pPr lvl="0" eaLnBrk="0" fontAlgn="base" hangingPunct="0">
              <a:spcBef>
                <a:spcPct val="0"/>
              </a:spcBef>
              <a:spcAft>
                <a:spcPct val="0"/>
              </a:spcAft>
              <a:buFont typeface="Arial" charset="0"/>
              <a:buChar char="•"/>
            </a:pPr>
            <a:r>
              <a:rPr kumimoji="0" lang="en-US" sz="2800" b="0" i="0" u="none" strike="noStrike" cap="none" normalizeH="0" baseline="0" dirty="0" smtClean="0">
                <a:ln>
                  <a:noFill/>
                </a:ln>
                <a:solidFill>
                  <a:schemeClr val="tx1"/>
                </a:solidFill>
                <a:effectLst/>
                <a:latin typeface="+mj-lt"/>
                <a:ea typeface="Times New Roman" pitchFamily="18" charset="0"/>
              </a:rPr>
              <a:t>merchants </a:t>
            </a:r>
            <a:r>
              <a:rPr kumimoji="0" lang="en-US" sz="2800" b="0" i="0" u="none" strike="noStrike" cap="none" normalizeH="0" baseline="0" dirty="0" smtClean="0">
                <a:ln>
                  <a:noFill/>
                </a:ln>
                <a:solidFill>
                  <a:schemeClr val="tx1"/>
                </a:solidFill>
                <a:effectLst/>
                <a:latin typeface="+mj-lt"/>
                <a:ea typeface="Times New Roman" pitchFamily="18" charset="0"/>
              </a:rPr>
              <a:t>complained </a:t>
            </a:r>
            <a:endParaRPr lang="en-US" sz="2800" dirty="0" smtClean="0">
              <a:latin typeface="+mj-lt"/>
              <a:ea typeface="Times New Roman" pitchFamily="18" charset="0"/>
            </a:endParaRPr>
          </a:p>
          <a:p>
            <a:pPr lvl="0" eaLnBrk="0" fontAlgn="base" hangingPunct="0">
              <a:spcBef>
                <a:spcPct val="0"/>
              </a:spcBef>
              <a:spcAft>
                <a:spcPct val="0"/>
              </a:spcAft>
              <a:buFont typeface="Arial" charset="0"/>
              <a:buChar char="•"/>
            </a:pPr>
            <a:r>
              <a:rPr kumimoji="0" lang="en-US" sz="2800" b="0" i="0" u="none" strike="noStrike" cap="none" normalizeH="0" baseline="0" dirty="0" smtClean="0">
                <a:ln>
                  <a:noFill/>
                </a:ln>
                <a:solidFill>
                  <a:schemeClr val="tx1"/>
                </a:solidFill>
                <a:effectLst/>
                <a:latin typeface="+mj-lt"/>
                <a:ea typeface="Times New Roman" pitchFamily="18" charset="0"/>
              </a:rPr>
              <a:t>little </a:t>
            </a:r>
            <a:r>
              <a:rPr kumimoji="0" lang="en-US" sz="2800" b="0" i="0" u="none" strike="noStrike" cap="none" normalizeH="0" baseline="0" dirty="0" smtClean="0">
                <a:ln>
                  <a:noFill/>
                </a:ln>
                <a:solidFill>
                  <a:schemeClr val="tx1"/>
                </a:solidFill>
                <a:effectLst/>
                <a:latin typeface="+mj-lt"/>
                <a:ea typeface="Times New Roman" pitchFamily="18" charset="0"/>
              </a:rPr>
              <a:t>effect on most colonists</a:t>
            </a:r>
            <a:endParaRPr kumimoji="0" lang="en-US" sz="2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Stamp Act: Stamp Act Stamp"/>
          <p:cNvPicPr>
            <a:picLocks noChangeAspect="1" noChangeArrowheads="1"/>
          </p:cNvPicPr>
          <p:nvPr/>
        </p:nvPicPr>
        <p:blipFill>
          <a:blip r:embed="rId2" cstate="print"/>
          <a:srcRect/>
          <a:stretch>
            <a:fillRect/>
          </a:stretch>
        </p:blipFill>
        <p:spPr bwMode="auto">
          <a:xfrm>
            <a:off x="0" y="4876800"/>
            <a:ext cx="5715000" cy="1771651"/>
          </a:xfrm>
          <a:prstGeom prst="rect">
            <a:avLst/>
          </a:prstGeom>
          <a:noFill/>
        </p:spPr>
      </p:pic>
      <p:pic>
        <p:nvPicPr>
          <p:cNvPr id="40962" name="Picture 2" descr="photo of tax stamp"/>
          <p:cNvPicPr>
            <a:picLocks noChangeAspect="1" noChangeArrowheads="1"/>
          </p:cNvPicPr>
          <p:nvPr/>
        </p:nvPicPr>
        <p:blipFill>
          <a:blip r:embed="rId3" cstate="print"/>
          <a:srcRect/>
          <a:stretch>
            <a:fillRect/>
          </a:stretch>
        </p:blipFill>
        <p:spPr bwMode="auto">
          <a:xfrm>
            <a:off x="0" y="1"/>
            <a:ext cx="4411579" cy="4191000"/>
          </a:xfrm>
          <a:prstGeom prst="rect">
            <a:avLst/>
          </a:prstGeom>
          <a:noFill/>
        </p:spPr>
      </p:pic>
      <p:sp>
        <p:nvSpPr>
          <p:cNvPr id="4" name="TextBox 3"/>
          <p:cNvSpPr txBox="1"/>
          <p:nvPr/>
        </p:nvSpPr>
        <p:spPr>
          <a:xfrm>
            <a:off x="4495800" y="228600"/>
            <a:ext cx="4648200" cy="6555641"/>
          </a:xfrm>
          <a:prstGeom prst="rect">
            <a:avLst/>
          </a:prstGeom>
          <a:noFill/>
        </p:spPr>
        <p:txBody>
          <a:bodyPr wrap="square" rtlCol="0">
            <a:spAutoFit/>
          </a:bodyPr>
          <a:lstStyle/>
          <a:p>
            <a:r>
              <a:rPr lang="en-US" sz="3200" dirty="0" smtClean="0">
                <a:latin typeface="Elephant" pitchFamily="18" charset="0"/>
              </a:rPr>
              <a:t>Stamp Act of </a:t>
            </a:r>
            <a:r>
              <a:rPr lang="en-US" sz="2400" dirty="0" smtClean="0">
                <a:latin typeface="Elephant" pitchFamily="18" charset="0"/>
              </a:rPr>
              <a:t>1765</a:t>
            </a:r>
          </a:p>
          <a:p>
            <a:endParaRPr lang="en-US" sz="1200" dirty="0" smtClean="0">
              <a:latin typeface="Elephant" pitchFamily="18" charset="0"/>
            </a:endParaRPr>
          </a:p>
          <a:p>
            <a:r>
              <a:rPr lang="en-US" sz="2000" b="1" dirty="0" smtClean="0"/>
              <a:t>How it differed from earlier taxes:</a:t>
            </a:r>
            <a:r>
              <a:rPr lang="en-US" sz="2000" b="1" dirty="0" smtClean="0">
                <a:solidFill>
                  <a:schemeClr val="bg1"/>
                </a:solidFill>
              </a:rPr>
              <a:t> </a:t>
            </a:r>
            <a:r>
              <a:rPr lang="en-US" sz="2000" dirty="0" smtClean="0"/>
              <a:t>it created a direct tax on goods, meaning each colonist paid the tax</a:t>
            </a:r>
          </a:p>
          <a:p>
            <a:endParaRPr lang="en-US" sz="2000" dirty="0" smtClean="0">
              <a:solidFill>
                <a:schemeClr val="bg1"/>
              </a:solidFill>
            </a:endParaRPr>
          </a:p>
          <a:p>
            <a:r>
              <a:rPr lang="en-US" sz="2000" b="1" dirty="0" smtClean="0"/>
              <a:t>What the tax required:</a:t>
            </a:r>
            <a:r>
              <a:rPr lang="en-US" sz="2000" dirty="0" smtClean="0"/>
              <a:t> purchasing a special stamped paper for every legal document including licenses, newspapers, pamphlets, cards</a:t>
            </a:r>
          </a:p>
          <a:p>
            <a:endParaRPr lang="en-US" sz="2000" dirty="0" smtClean="0">
              <a:solidFill>
                <a:schemeClr val="bg1"/>
              </a:solidFill>
            </a:endParaRPr>
          </a:p>
          <a:p>
            <a:r>
              <a:rPr lang="en-US" sz="2000" b="1" dirty="0" smtClean="0"/>
              <a:t>Impact on colonists:</a:t>
            </a:r>
            <a:endParaRPr lang="en-US" sz="2000" dirty="0"/>
          </a:p>
          <a:p>
            <a:r>
              <a:rPr lang="en-US" sz="2000" dirty="0" smtClean="0">
                <a:solidFill>
                  <a:schemeClr val="bg1"/>
                </a:solidFill>
              </a:rPr>
              <a:t> </a:t>
            </a:r>
            <a:r>
              <a:rPr lang="en-US" sz="2000" u="sng" dirty="0" smtClean="0"/>
              <a:t>All colonists had to pay the tax</a:t>
            </a:r>
            <a:r>
              <a:rPr lang="en-US" sz="2000" dirty="0" smtClean="0"/>
              <a:t>, so it affected rich and poor. If you broke this law,  you were tried without a </a:t>
            </a:r>
            <a:r>
              <a:rPr lang="en-US" sz="2000" dirty="0" smtClean="0">
                <a:solidFill>
                  <a:schemeClr val="bg1"/>
                </a:solidFill>
              </a:rPr>
              <a:t>jury. </a:t>
            </a:r>
          </a:p>
          <a:p>
            <a:endParaRPr lang="en-US" sz="3200" dirty="0" smtClean="0">
              <a:latin typeface="Elephant" pitchFamily="18" charset="0"/>
            </a:endParaRPr>
          </a:p>
          <a:p>
            <a:endParaRPr lang="en-US" sz="3200" dirty="0" smtClean="0">
              <a:latin typeface="Elephant" pitchFamily="18" charset="0"/>
            </a:endParaRPr>
          </a:p>
          <a:p>
            <a:endParaRPr lang="en-US" sz="3200" dirty="0">
              <a:latin typeface="Elephan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le:Philip Dawe (attributed), The Bostonians Paying the Excise-man, or Tarring and Feathering (1774) - 02.jpg">
            <a:hlinkClick r:id="rId3"/>
          </p:cNvPr>
          <p:cNvPicPr>
            <a:picLocks noChangeAspect="1" noChangeArrowheads="1"/>
          </p:cNvPicPr>
          <p:nvPr/>
        </p:nvPicPr>
        <p:blipFill>
          <a:blip r:embed="rId4" cstate="print"/>
          <a:srcRect/>
          <a:stretch>
            <a:fillRect/>
          </a:stretch>
        </p:blipFill>
        <p:spPr bwMode="auto">
          <a:xfrm>
            <a:off x="0" y="0"/>
            <a:ext cx="2857500" cy="3981450"/>
          </a:xfrm>
          <a:prstGeom prst="rect">
            <a:avLst/>
          </a:prstGeom>
          <a:noFill/>
        </p:spPr>
      </p:pic>
      <p:pic>
        <p:nvPicPr>
          <p:cNvPr id="41988" name="Picture 4" descr="http://upload.wikimedia.org/wikipedia/commons/thumb/8/89/J_S_Copley_-_Samuel_Adams.jpg/220px-J_S_Copley_-_Samuel_Adams.jpg"/>
          <p:cNvPicPr>
            <a:picLocks noChangeAspect="1" noChangeArrowheads="1"/>
          </p:cNvPicPr>
          <p:nvPr/>
        </p:nvPicPr>
        <p:blipFill>
          <a:blip r:embed="rId5" cstate="print"/>
          <a:srcRect/>
          <a:stretch>
            <a:fillRect/>
          </a:stretch>
        </p:blipFill>
        <p:spPr bwMode="auto">
          <a:xfrm>
            <a:off x="7048500" y="4143375"/>
            <a:ext cx="2095500" cy="2714625"/>
          </a:xfrm>
          <a:prstGeom prst="rect">
            <a:avLst/>
          </a:prstGeom>
          <a:noFill/>
        </p:spPr>
      </p:pic>
      <p:sp>
        <p:nvSpPr>
          <p:cNvPr id="4" name="TextBox 3"/>
          <p:cNvSpPr txBox="1"/>
          <p:nvPr/>
        </p:nvSpPr>
        <p:spPr>
          <a:xfrm>
            <a:off x="7315200" y="4091464"/>
            <a:ext cx="1828800" cy="369332"/>
          </a:xfrm>
          <a:prstGeom prst="rect">
            <a:avLst/>
          </a:prstGeom>
          <a:noFill/>
        </p:spPr>
        <p:txBody>
          <a:bodyPr wrap="square" rtlCol="0">
            <a:spAutoFit/>
          </a:bodyPr>
          <a:lstStyle/>
          <a:p>
            <a:r>
              <a:rPr lang="en-US" dirty="0" smtClean="0"/>
              <a:t>SAM ADAMS</a:t>
            </a:r>
            <a:endParaRPr lang="en-US" dirty="0"/>
          </a:p>
        </p:txBody>
      </p:sp>
      <p:sp>
        <p:nvSpPr>
          <p:cNvPr id="6" name="Rectangle 5"/>
          <p:cNvSpPr/>
          <p:nvPr/>
        </p:nvSpPr>
        <p:spPr>
          <a:xfrm>
            <a:off x="685800" y="3962400"/>
            <a:ext cx="6172200" cy="2554545"/>
          </a:xfrm>
          <a:prstGeom prst="rect">
            <a:avLst/>
          </a:prstGeom>
        </p:spPr>
        <p:txBody>
          <a:bodyPr wrap="square">
            <a:spAutoFit/>
          </a:bodyPr>
          <a:lstStyle/>
          <a:p>
            <a:r>
              <a:rPr lang="en-US" sz="2000" b="1" i="1" dirty="0" smtClean="0">
                <a:solidFill>
                  <a:schemeClr val="bg1"/>
                </a:solidFill>
              </a:rPr>
              <a:t>“The Bostonian Paying the Excise-Man,” 1774 </a:t>
            </a:r>
            <a:r>
              <a:rPr lang="en-US" sz="2000" i="1" dirty="0" smtClean="0">
                <a:solidFill>
                  <a:schemeClr val="bg1"/>
                </a:solidFill>
              </a:rPr>
              <a:t>British propaganda print referring to the tarring and feathering of Boston Commissioner of Customs John Malcolm four weeks after the Boston Party. The men also poured hot tea down Malcolm's throat, as can be seen. Note the noose hanging on the Liberty Tree, and the Stamp Act</a:t>
            </a:r>
            <a:r>
              <a:rPr lang="en-US" sz="2000" i="1" dirty="0">
                <a:solidFill>
                  <a:schemeClr val="bg1"/>
                </a:solidFill>
              </a:rPr>
              <a:t> </a:t>
            </a:r>
            <a:r>
              <a:rPr lang="en-US" sz="2000" i="1" dirty="0" smtClean="0">
                <a:solidFill>
                  <a:schemeClr val="bg1"/>
                </a:solidFill>
              </a:rPr>
              <a:t>posted upside-down</a:t>
            </a:r>
            <a:endParaRPr lang="en-US" sz="2000" i="1" dirty="0">
              <a:solidFill>
                <a:schemeClr val="bg1"/>
              </a:solidFill>
            </a:endParaRPr>
          </a:p>
        </p:txBody>
      </p:sp>
      <p:sp>
        <p:nvSpPr>
          <p:cNvPr id="8" name="TextBox 7"/>
          <p:cNvSpPr txBox="1"/>
          <p:nvPr/>
        </p:nvSpPr>
        <p:spPr>
          <a:xfrm>
            <a:off x="2895600" y="228600"/>
            <a:ext cx="5943600" cy="548640"/>
          </a:xfrm>
          <a:prstGeom prst="rect">
            <a:avLst/>
          </a:prstGeom>
          <a:noFill/>
        </p:spPr>
        <p:txBody>
          <a:bodyPr wrap="square" rtlCol="0">
            <a:spAutoFit/>
          </a:bodyPr>
          <a:lstStyle/>
          <a:p>
            <a:pPr algn="ctr"/>
            <a:r>
              <a:rPr lang="en-US" sz="3200" dirty="0" smtClean="0">
                <a:latin typeface="Biondi" pitchFamily="2" charset="0"/>
              </a:rPr>
              <a:t>SONS OF LIBERTY FORM</a:t>
            </a:r>
          </a:p>
          <a:p>
            <a:pPr algn="ctr"/>
            <a:endParaRPr lang="en-US" sz="3200" dirty="0" smtClean="0">
              <a:latin typeface="Biondi" pitchFamily="2" charset="0"/>
            </a:endParaRPr>
          </a:p>
          <a:p>
            <a:pPr algn="ctr"/>
            <a:endParaRPr lang="en-US" sz="3200" dirty="0">
              <a:latin typeface="Biondi" pitchFamily="2" charset="0"/>
            </a:endParaRPr>
          </a:p>
        </p:txBody>
      </p:sp>
      <p:pic>
        <p:nvPicPr>
          <p:cNvPr id="10" name="MS900070699[1].wav">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3276600" y="381000"/>
            <a:ext cx="304800" cy="304800"/>
          </a:xfrm>
          <a:prstGeom prst="rect">
            <a:avLst/>
          </a:prstGeom>
        </p:spPr>
      </p:pic>
      <p:sp>
        <p:nvSpPr>
          <p:cNvPr id="13317" name="Rectangle 5"/>
          <p:cNvSpPr>
            <a:spLocks noChangeArrowheads="1"/>
          </p:cNvSpPr>
          <p:nvPr/>
        </p:nvSpPr>
        <p:spPr bwMode="auto">
          <a:xfrm>
            <a:off x="0" y="-2572161"/>
            <a:ext cx="3877985" cy="560153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lvl="6" fontAlgn="base">
              <a:spcBef>
                <a:spcPct val="0"/>
              </a:spcBef>
              <a:spcAft>
                <a:spcPct val="0"/>
              </a:spcAft>
            </a:pPr>
            <a:endParaRPr lang="en-US" sz="2000" dirty="0" smtClean="0">
              <a:latin typeface="Arial" pitchFamily="34" charset="0"/>
              <a:ea typeface="Times New Roman" pitchFamily="18" charset="0"/>
            </a:endParaRPr>
          </a:p>
          <a:p>
            <a:pPr lvl="6" fontAlgn="base">
              <a:spcBef>
                <a:spcPct val="0"/>
              </a:spcBef>
              <a:spcAft>
                <a:spcPct val="0"/>
              </a:spcAft>
            </a:pPr>
            <a:endParaRPr lang="en-US" sz="2000" dirty="0" smtClean="0">
              <a:latin typeface="Arial" pitchFamily="34" charset="0"/>
              <a:ea typeface="Times New Roman" pitchFamily="18" charset="0"/>
            </a:endParaRPr>
          </a:p>
          <a:p>
            <a:pPr lvl="6" fontAlgn="base">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lvl="6" fontAlgn="base">
              <a:spcBef>
                <a:spcPct val="0"/>
              </a:spcBef>
              <a:spcAft>
                <a:spcPct val="0"/>
              </a:spcAft>
            </a:pPr>
            <a:endParaRPr lang="en-US" sz="2000" dirty="0" smtClean="0">
              <a:latin typeface="Arial" pitchFamily="34" charset="0"/>
              <a:ea typeface="Times New Roman" pitchFamily="18" charset="0"/>
            </a:endParaRPr>
          </a:p>
          <a:p>
            <a:pPr lvl="6" fontAlgn="base">
              <a:spcBef>
                <a:spcPct val="0"/>
              </a:spcBef>
              <a:spcAft>
                <a:spcPct val="0"/>
              </a:spcAf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lvl="6" fontAlgn="base">
              <a:spcBef>
                <a:spcPct val="0"/>
              </a:spcBef>
              <a:spcAft>
                <a:spcPct val="0"/>
              </a:spcAft>
            </a:pPr>
            <a:endParaRPr lang="en-US" sz="2000" dirty="0" smtClean="0">
              <a:latin typeface="Arial" pitchFamily="34" charset="0"/>
              <a:ea typeface="Times New Roman" pitchFamily="18" charset="0"/>
            </a:endParaRPr>
          </a:p>
          <a:p>
            <a:pPr lvl="6" fontAlgn="base">
              <a:spcBef>
                <a:spcPct val="0"/>
              </a:spcBef>
              <a:spcAft>
                <a:spcPct val="0"/>
              </a:spcAft>
            </a:pPr>
            <a:endParaRPr lang="en-US" sz="20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320" name="Rectangle 8"/>
          <p:cNvSpPr>
            <a:spLocks noChangeArrowheads="1"/>
          </p:cNvSpPr>
          <p:nvPr/>
        </p:nvSpPr>
        <p:spPr bwMode="auto">
          <a:xfrm>
            <a:off x="0" y="248545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endParaRPr>
          </a:p>
        </p:txBody>
      </p:sp>
      <p:sp>
        <p:nvSpPr>
          <p:cNvPr id="20" name="TextBox 19"/>
          <p:cNvSpPr txBox="1"/>
          <p:nvPr/>
        </p:nvSpPr>
        <p:spPr>
          <a:xfrm>
            <a:off x="2859206" y="770416"/>
            <a:ext cx="6172200" cy="3354765"/>
          </a:xfrm>
          <a:prstGeom prst="rect">
            <a:avLst/>
          </a:prstGeom>
          <a:noFill/>
        </p:spPr>
        <p:txBody>
          <a:bodyPr wrap="square" rtlCol="0">
            <a:spAutoFit/>
          </a:bodyPr>
          <a:lstStyle/>
          <a:p>
            <a:pPr lvl="0" fontAlgn="base">
              <a:spcBef>
                <a:spcPct val="0"/>
              </a:spcBef>
              <a:spcAft>
                <a:spcPct val="0"/>
              </a:spcAft>
              <a:buFont typeface="Arial" pitchFamily="34" charset="0"/>
              <a:buChar char="•"/>
            </a:pPr>
            <a:r>
              <a:rPr lang="en-US" sz="2800" b="1" dirty="0" smtClean="0">
                <a:solidFill>
                  <a:schemeClr val="accent2">
                    <a:lumMod val="60000"/>
                    <a:lumOff val="40000"/>
                  </a:schemeClr>
                </a:solidFill>
                <a:latin typeface="Arial" pitchFamily="34" charset="0"/>
                <a:ea typeface="Times New Roman" pitchFamily="18" charset="0"/>
              </a:rPr>
              <a:t> </a:t>
            </a:r>
            <a:r>
              <a:rPr lang="en-US" sz="2400" b="1" dirty="0" smtClean="0">
                <a:solidFill>
                  <a:schemeClr val="accent2">
                    <a:lumMod val="60000"/>
                    <a:lumOff val="40000"/>
                  </a:schemeClr>
                </a:solidFill>
                <a:latin typeface="Arial" pitchFamily="34" charset="0"/>
                <a:ea typeface="Times New Roman" pitchFamily="18" charset="0"/>
              </a:rPr>
              <a:t>A secret resistance group of Boston shopkeepers, artisans, and </a:t>
            </a:r>
            <a:r>
              <a:rPr lang="en-US" sz="2400" b="1" dirty="0" smtClean="0">
                <a:solidFill>
                  <a:schemeClr val="accent2">
                    <a:lumMod val="60000"/>
                    <a:lumOff val="40000"/>
                  </a:schemeClr>
                </a:solidFill>
                <a:latin typeface="Arial" pitchFamily="34" charset="0"/>
                <a:ea typeface="Times New Roman" pitchFamily="18" charset="0"/>
              </a:rPr>
              <a:t>laborers</a:t>
            </a:r>
          </a:p>
          <a:p>
            <a:pPr lvl="0" fontAlgn="base">
              <a:spcBef>
                <a:spcPct val="0"/>
              </a:spcBef>
              <a:spcAft>
                <a:spcPct val="0"/>
              </a:spcAft>
              <a:buFont typeface="Arial" pitchFamily="34" charset="0"/>
              <a:buChar char="•"/>
            </a:pPr>
            <a:endParaRPr lang="en-US" sz="2400" b="1" dirty="0" smtClean="0">
              <a:solidFill>
                <a:schemeClr val="accent2">
                  <a:lumMod val="60000"/>
                  <a:lumOff val="40000"/>
                </a:schemeClr>
              </a:solidFill>
              <a:latin typeface="Arial" pitchFamily="34" charset="0"/>
              <a:ea typeface="Times New Roman" pitchFamily="18" charset="0"/>
            </a:endParaRPr>
          </a:p>
          <a:p>
            <a:pPr fontAlgn="base">
              <a:spcBef>
                <a:spcPct val="0"/>
              </a:spcBef>
              <a:spcAft>
                <a:spcPct val="0"/>
              </a:spcAft>
              <a:buFont typeface="Arial" pitchFamily="34" charset="0"/>
              <a:buChar char="•"/>
            </a:pPr>
            <a:r>
              <a:rPr lang="en-US" sz="2400" b="1" dirty="0" smtClean="0">
                <a:solidFill>
                  <a:schemeClr val="accent2">
                    <a:lumMod val="60000"/>
                    <a:lumOff val="40000"/>
                  </a:schemeClr>
                </a:solidFill>
              </a:rPr>
              <a:t>Led by Samuel Adams</a:t>
            </a:r>
          </a:p>
          <a:p>
            <a:pPr fontAlgn="base">
              <a:spcBef>
                <a:spcPct val="0"/>
              </a:spcBef>
              <a:spcAft>
                <a:spcPct val="0"/>
              </a:spcAft>
              <a:buFont typeface="Arial" pitchFamily="34" charset="0"/>
              <a:buChar char="•"/>
            </a:pPr>
            <a:endParaRPr lang="en-US" sz="2400" b="1" dirty="0" smtClean="0">
              <a:solidFill>
                <a:schemeClr val="accent2">
                  <a:lumMod val="60000"/>
                  <a:lumOff val="40000"/>
                </a:schemeClr>
              </a:solidFill>
            </a:endParaRPr>
          </a:p>
          <a:p>
            <a:pPr fontAlgn="base">
              <a:spcBef>
                <a:spcPct val="0"/>
              </a:spcBef>
              <a:spcAft>
                <a:spcPct val="0"/>
              </a:spcAft>
              <a:buFont typeface="Arial" pitchFamily="34" charset="0"/>
              <a:buChar char="•"/>
            </a:pPr>
            <a:r>
              <a:rPr lang="en-US" sz="2400" b="1" dirty="0" smtClean="0">
                <a:solidFill>
                  <a:schemeClr val="accent2">
                    <a:lumMod val="60000"/>
                    <a:lumOff val="40000"/>
                  </a:schemeClr>
                </a:solidFill>
              </a:rPr>
              <a:t> Harassed custom workers, stamp agents and royal governors</a:t>
            </a:r>
          </a:p>
          <a:p>
            <a:pPr fontAlgn="base">
              <a:spcBef>
                <a:spcPct val="0"/>
              </a:spcBef>
              <a:spcAft>
                <a:spcPct val="0"/>
              </a:spcAft>
              <a:buFont typeface="Arial" pitchFamily="34" charset="0"/>
              <a:buChar char="•"/>
            </a:pPr>
            <a:endParaRPr lang="en-US" sz="2400" b="1" dirty="0">
              <a:solidFill>
                <a:schemeClr val="accent2">
                  <a:lumMod val="60000"/>
                  <a:lumOff val="40000"/>
                </a:schemeClr>
              </a:solidFill>
            </a:endParaRPr>
          </a:p>
          <a:p>
            <a:pPr lvl="0" fontAlgn="base">
              <a:spcBef>
                <a:spcPct val="0"/>
              </a:spcBef>
              <a:spcAft>
                <a:spcPct val="0"/>
              </a:spcAft>
            </a:pPr>
            <a:endParaRPr lang="en-US" sz="1600"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awesomestories.com/images/user/thumb_1222111235.91.gif"/>
          <p:cNvPicPr>
            <a:picLocks noChangeAspect="1" noChangeArrowheads="1"/>
          </p:cNvPicPr>
          <p:nvPr/>
        </p:nvPicPr>
        <p:blipFill>
          <a:blip r:embed="rId2" cstate="print"/>
          <a:srcRect/>
          <a:stretch>
            <a:fillRect/>
          </a:stretch>
        </p:blipFill>
        <p:spPr bwMode="auto">
          <a:xfrm>
            <a:off x="0" y="0"/>
            <a:ext cx="5715000" cy="3962401"/>
          </a:xfrm>
          <a:prstGeom prst="rect">
            <a:avLst/>
          </a:prstGeom>
          <a:noFill/>
        </p:spPr>
      </p:pic>
      <p:sp>
        <p:nvSpPr>
          <p:cNvPr id="3" name="Rectangle 2"/>
          <p:cNvSpPr/>
          <p:nvPr/>
        </p:nvSpPr>
        <p:spPr>
          <a:xfrm>
            <a:off x="152400" y="3534728"/>
            <a:ext cx="5715000" cy="369332"/>
          </a:xfrm>
          <a:prstGeom prst="rect">
            <a:avLst/>
          </a:prstGeom>
        </p:spPr>
        <p:txBody>
          <a:bodyPr wrap="square">
            <a:spAutoFit/>
          </a:bodyPr>
          <a:lstStyle/>
          <a:p>
            <a:pPr fontAlgn="t"/>
            <a:r>
              <a:rPr lang="en-US" dirty="0"/>
              <a:t>U.S. National </a:t>
            </a:r>
            <a:r>
              <a:rPr lang="en-US" dirty="0" smtClean="0"/>
              <a:t>Archives</a:t>
            </a:r>
            <a:endParaRPr lang="en-US" dirty="0"/>
          </a:p>
        </p:txBody>
      </p:sp>
      <p:sp>
        <p:nvSpPr>
          <p:cNvPr id="4" name="TextBox 3"/>
          <p:cNvSpPr txBox="1"/>
          <p:nvPr/>
        </p:nvSpPr>
        <p:spPr>
          <a:xfrm>
            <a:off x="685800" y="6096000"/>
            <a:ext cx="8458200" cy="707886"/>
          </a:xfrm>
          <a:prstGeom prst="rect">
            <a:avLst/>
          </a:prstGeom>
          <a:noFill/>
        </p:spPr>
        <p:txBody>
          <a:bodyPr wrap="square" rtlCol="0">
            <a:spAutoFit/>
          </a:bodyPr>
          <a:lstStyle/>
          <a:p>
            <a:r>
              <a:rPr lang="en-US" dirty="0" smtClean="0"/>
              <a:t>	</a:t>
            </a:r>
            <a:r>
              <a:rPr lang="en-US" sz="4000" dirty="0" smtClean="0">
                <a:solidFill>
                  <a:schemeClr val="accent1">
                    <a:lumMod val="60000"/>
                    <a:lumOff val="40000"/>
                  </a:schemeClr>
                </a:solidFill>
                <a:latin typeface="Algerian" pitchFamily="82" charset="0"/>
              </a:rPr>
              <a:t>Stamp Act Congress Meets</a:t>
            </a:r>
            <a:endParaRPr lang="en-US" sz="4000" dirty="0">
              <a:solidFill>
                <a:schemeClr val="accent1">
                  <a:lumMod val="60000"/>
                  <a:lumOff val="40000"/>
                </a:schemeClr>
              </a:solidFill>
              <a:latin typeface="Algerian" pitchFamily="82" charset="0"/>
            </a:endParaRPr>
          </a:p>
        </p:txBody>
      </p:sp>
      <p:sp>
        <p:nvSpPr>
          <p:cNvPr id="12" name="TextBox 11"/>
          <p:cNvSpPr txBox="1"/>
          <p:nvPr/>
        </p:nvSpPr>
        <p:spPr>
          <a:xfrm>
            <a:off x="0" y="1"/>
            <a:ext cx="9144000" cy="6832640"/>
          </a:xfrm>
          <a:prstGeom prst="rect">
            <a:avLst/>
          </a:prstGeom>
          <a:noFill/>
        </p:spPr>
        <p:txBody>
          <a:bodyPr wrap="square" rtlCol="0">
            <a:spAutoFit/>
          </a:bodyPr>
          <a:lstStyle/>
          <a:p>
            <a:r>
              <a:rPr lang="en-US" b="1" dirty="0" smtClean="0"/>
              <a:t>						</a:t>
            </a:r>
          </a:p>
          <a:p>
            <a:r>
              <a:rPr lang="en-US" sz="2800" b="1" dirty="0" smtClean="0"/>
              <a:t>						   </a:t>
            </a:r>
            <a:r>
              <a:rPr lang="en-US" sz="2800" b="1" dirty="0" smtClean="0">
                <a:solidFill>
                  <a:schemeClr val="accent1">
                    <a:lumMod val="60000"/>
                    <a:lumOff val="40000"/>
                  </a:schemeClr>
                </a:solidFill>
              </a:rPr>
              <a:t>Who attended?</a:t>
            </a:r>
            <a:endParaRPr lang="en-US" sz="2800" dirty="0" smtClean="0">
              <a:solidFill>
                <a:schemeClr val="accent1">
                  <a:lumMod val="60000"/>
                  <a:lumOff val="40000"/>
                </a:schemeClr>
              </a:solidFill>
            </a:endParaRPr>
          </a:p>
          <a:p>
            <a:r>
              <a:rPr lang="en-US" sz="2800" dirty="0" smtClean="0"/>
              <a:t>						   representatives 						   from 9 colonies 						   sent delegates to NY   						   </a:t>
            </a:r>
            <a:r>
              <a:rPr lang="en-US" sz="2800" dirty="0" err="1" smtClean="0"/>
              <a:t>Philadephia</a:t>
            </a:r>
            <a:endParaRPr lang="en-US" sz="2800" dirty="0" smtClean="0"/>
          </a:p>
          <a:p>
            <a:r>
              <a:rPr lang="en-US" sz="2800" b="1" dirty="0" smtClean="0"/>
              <a:t>							</a:t>
            </a:r>
          </a:p>
          <a:p>
            <a:r>
              <a:rPr lang="en-US" sz="2800" b="1" dirty="0" smtClean="0"/>
              <a:t>						  </a:t>
            </a:r>
            <a:r>
              <a:rPr lang="en-US" sz="2800" b="1" dirty="0" smtClean="0">
                <a:solidFill>
                  <a:schemeClr val="accent1">
                    <a:lumMod val="60000"/>
                    <a:lumOff val="40000"/>
                  </a:schemeClr>
                </a:solidFill>
              </a:rPr>
              <a:t>What they issued:</a:t>
            </a:r>
            <a:endParaRPr lang="en-US" sz="2800" dirty="0" smtClean="0">
              <a:solidFill>
                <a:schemeClr val="accent1">
                  <a:lumMod val="60000"/>
                  <a:lumOff val="40000"/>
                </a:schemeClr>
              </a:solidFill>
            </a:endParaRPr>
          </a:p>
          <a:p>
            <a:r>
              <a:rPr lang="en-US" sz="2800" dirty="0" smtClean="0"/>
              <a:t> 						  Declaration of 						  Rights &amp; 								  Grievances</a:t>
            </a:r>
          </a:p>
          <a:p>
            <a:r>
              <a:rPr lang="en-US" sz="2800" b="1" dirty="0" smtClean="0">
                <a:solidFill>
                  <a:schemeClr val="accent1">
                    <a:lumMod val="60000"/>
                    <a:lumOff val="40000"/>
                  </a:schemeClr>
                </a:solidFill>
              </a:rPr>
              <a:t>Which stated:</a:t>
            </a:r>
            <a:endParaRPr lang="en-US" sz="2800" dirty="0" smtClean="0">
              <a:solidFill>
                <a:schemeClr val="accent1">
                  <a:lumMod val="60000"/>
                  <a:lumOff val="40000"/>
                </a:schemeClr>
              </a:solidFill>
            </a:endParaRPr>
          </a:p>
          <a:p>
            <a:r>
              <a:rPr lang="en-US" sz="2800" dirty="0" smtClean="0"/>
              <a:t>Parliament lacked power to impose taxes on colonies because the colonies had </a:t>
            </a:r>
            <a:r>
              <a:rPr lang="en-US" sz="2800" u="sng" dirty="0" smtClean="0"/>
              <a:t>no representation</a:t>
            </a:r>
            <a:r>
              <a:rPr lang="en-US" sz="2800" dirty="0" smtClean="0"/>
              <a:t> in Parliament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t2.gstatic.com/images?q=tbn:ANd9GcRBrOK-Brb6WuWvo23pwspDpMi91sj1BTmo0hGv3BqINKO44jZB_JwQr6k">
            <a:hlinkClick r:id="rId2"/>
          </p:cNvPr>
          <p:cNvPicPr>
            <a:picLocks noChangeAspect="1" noChangeArrowheads="1"/>
          </p:cNvPicPr>
          <p:nvPr/>
        </p:nvPicPr>
        <p:blipFill>
          <a:blip r:embed="rId3" cstate="print"/>
          <a:srcRect/>
          <a:stretch>
            <a:fillRect/>
          </a:stretch>
        </p:blipFill>
        <p:spPr bwMode="auto">
          <a:xfrm>
            <a:off x="0" y="0"/>
            <a:ext cx="1752600" cy="1981200"/>
          </a:xfrm>
          <a:prstGeom prst="rect">
            <a:avLst/>
          </a:prstGeom>
          <a:noFill/>
        </p:spPr>
      </p:pic>
      <p:pic>
        <p:nvPicPr>
          <p:cNvPr id="45060" name="Picture 4" descr="http://www.historycentral.com/Revolt/photos/Boycott.GIF"/>
          <p:cNvPicPr>
            <a:picLocks noChangeAspect="1" noChangeArrowheads="1"/>
          </p:cNvPicPr>
          <p:nvPr/>
        </p:nvPicPr>
        <p:blipFill>
          <a:blip r:embed="rId4" cstate="print"/>
          <a:srcRect/>
          <a:stretch>
            <a:fillRect/>
          </a:stretch>
        </p:blipFill>
        <p:spPr bwMode="auto">
          <a:xfrm>
            <a:off x="5867400" y="533400"/>
            <a:ext cx="3124200" cy="2971800"/>
          </a:xfrm>
          <a:prstGeom prst="rect">
            <a:avLst/>
          </a:prstGeom>
          <a:noFill/>
        </p:spPr>
      </p:pic>
      <p:pic>
        <p:nvPicPr>
          <p:cNvPr id="45064" name="Picture 8" descr="http://upload.wikimedia.org/wikipedia/commons/4/4d/O%21_the_fatal_Stamp.jpg"/>
          <p:cNvPicPr>
            <a:picLocks noChangeAspect="1" noChangeArrowheads="1"/>
          </p:cNvPicPr>
          <p:nvPr/>
        </p:nvPicPr>
        <p:blipFill>
          <a:blip r:embed="rId5" cstate="print"/>
          <a:srcRect/>
          <a:stretch>
            <a:fillRect/>
          </a:stretch>
        </p:blipFill>
        <p:spPr bwMode="auto">
          <a:xfrm>
            <a:off x="152400" y="4000500"/>
            <a:ext cx="2228850" cy="2857500"/>
          </a:xfrm>
          <a:prstGeom prst="rect">
            <a:avLst/>
          </a:prstGeom>
          <a:noFill/>
        </p:spPr>
      </p:pic>
      <p:sp>
        <p:nvSpPr>
          <p:cNvPr id="8" name="TextBox 7"/>
          <p:cNvSpPr txBox="1"/>
          <p:nvPr/>
        </p:nvSpPr>
        <p:spPr>
          <a:xfrm>
            <a:off x="2438400" y="5791200"/>
            <a:ext cx="6705600" cy="923330"/>
          </a:xfrm>
          <a:prstGeom prst="rect">
            <a:avLst/>
          </a:prstGeom>
          <a:noFill/>
        </p:spPr>
        <p:txBody>
          <a:bodyPr wrap="square" rtlCol="0">
            <a:spAutoFit/>
          </a:bodyPr>
          <a:lstStyle/>
          <a:p>
            <a:pPr lvl="0" eaLnBrk="0" fontAlgn="base" hangingPunct="0">
              <a:spcBef>
                <a:spcPct val="0"/>
              </a:spcBef>
              <a:spcAft>
                <a:spcPct val="0"/>
              </a:spcAft>
            </a:pPr>
            <a:r>
              <a:rPr lang="en-US" dirty="0" smtClean="0">
                <a:solidFill>
                  <a:schemeClr val="bg1"/>
                </a:solidFill>
                <a:latin typeface="Castellar" pitchFamily="18" charset="0"/>
                <a:cs typeface="Courier New" pitchFamily="49" charset="0"/>
              </a:rPr>
              <a:t>American newspapers reacted to the Stamp Act with anger and predictions of the demise of journalism.</a:t>
            </a:r>
            <a:endParaRPr lang="en-US" dirty="0">
              <a:solidFill>
                <a:schemeClr val="bg1"/>
              </a:solidFill>
              <a:latin typeface="Castellar" pitchFamily="18" charset="0"/>
              <a:cs typeface="Courier New" pitchFamily="49" charset="0"/>
            </a:endParaRPr>
          </a:p>
        </p:txBody>
      </p:sp>
      <p:sp>
        <p:nvSpPr>
          <p:cNvPr id="9" name="TextBox 8"/>
          <p:cNvSpPr txBox="1"/>
          <p:nvPr/>
        </p:nvSpPr>
        <p:spPr>
          <a:xfrm>
            <a:off x="1752600" y="0"/>
            <a:ext cx="7543800" cy="584775"/>
          </a:xfrm>
          <a:prstGeom prst="rect">
            <a:avLst/>
          </a:prstGeom>
          <a:noFill/>
        </p:spPr>
        <p:txBody>
          <a:bodyPr wrap="square" rtlCol="0">
            <a:spAutoFit/>
          </a:bodyPr>
          <a:lstStyle/>
          <a:p>
            <a:r>
              <a:rPr lang="en-US" sz="3200" dirty="0" smtClean="0">
                <a:solidFill>
                  <a:srgbClr val="FF0000"/>
                </a:solidFill>
              </a:rPr>
              <a:t>COLONISTS BOYCOTT BRITISH GOODS</a:t>
            </a:r>
            <a:endParaRPr lang="en-US" sz="3200" dirty="0">
              <a:solidFill>
                <a:srgbClr val="FF0000"/>
              </a:solidFill>
            </a:endParaRPr>
          </a:p>
        </p:txBody>
      </p:sp>
      <p:sp>
        <p:nvSpPr>
          <p:cNvPr id="18" name="TextBox 17"/>
          <p:cNvSpPr txBox="1"/>
          <p:nvPr/>
        </p:nvSpPr>
        <p:spPr>
          <a:xfrm>
            <a:off x="1828800" y="914400"/>
            <a:ext cx="3886200" cy="369332"/>
          </a:xfrm>
          <a:prstGeom prst="rect">
            <a:avLst/>
          </a:prstGeom>
          <a:noFill/>
        </p:spPr>
        <p:txBody>
          <a:bodyPr wrap="square" rtlCol="0">
            <a:spAutoFit/>
          </a:bodyPr>
          <a:lstStyle/>
          <a:p>
            <a:endParaRPr lang="en-US" dirty="0"/>
          </a:p>
        </p:txBody>
      </p:sp>
      <p:sp>
        <p:nvSpPr>
          <p:cNvPr id="11277" name="Rectangle 13"/>
          <p:cNvSpPr>
            <a:spLocks noChangeArrowheads="1"/>
          </p:cNvSpPr>
          <p:nvPr/>
        </p:nvSpPr>
        <p:spPr bwMode="auto">
          <a:xfrm>
            <a:off x="0" y="210979"/>
            <a:ext cx="897166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Arial" pitchFamily="34" charset="0"/>
                <a:ea typeface="Times New Roman" pitchFamily="18" charset="0"/>
              </a:rPr>
              <a:t>		What a boycott is:</a:t>
            </a:r>
            <a:r>
              <a:rPr kumimoji="0" lang="en-US" sz="3200" b="0" i="0" u="none" strike="noStrike" cap="none" normalizeH="0" baseline="0" dirty="0" smtClean="0">
                <a:ln>
                  <a:noFill/>
                </a:ln>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solidFill>
                  <a:srgbClr val="FF0000"/>
                </a:solidFill>
                <a:latin typeface="Arial" pitchFamily="34" charset="0"/>
                <a:ea typeface="Times New Roman" pitchFamily="18" charset="0"/>
              </a:rPr>
              <a:t>		</a:t>
            </a: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a policy to not buy or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solidFill>
                  <a:srgbClr val="FF0000"/>
                </a:solidFill>
                <a:latin typeface="Arial" pitchFamily="34" charset="0"/>
                <a:ea typeface="Times New Roman" pitchFamily="18" charset="0"/>
              </a:rPr>
              <a:t>		</a:t>
            </a: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import certain goods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(in this case from Great Britain)</a:t>
            </a:r>
            <a:endParaRPr kumimoji="0" lang="en-US" sz="32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b="1" dirty="0" smtClean="0">
              <a:solidFill>
                <a:srgbClr val="FF0000"/>
              </a:solidFill>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Arial" pitchFamily="34" charset="0"/>
                <a:ea typeface="Times New Roman" pitchFamily="18" charset="0"/>
              </a:rPr>
              <a:t>How effective was it and why</a:t>
            </a:r>
            <a:r>
              <a:rPr kumimoji="0" lang="en-US" sz="2800" b="1" i="0" u="none" strike="noStrike" cap="none" normalizeH="0" baseline="0" dirty="0" smtClean="0">
                <a:ln>
                  <a:noFill/>
                </a:ln>
                <a:effectLst/>
                <a:latin typeface="Arial" pitchFamily="34" charset="0"/>
                <a:ea typeface="Times New Roman" pitchFamily="18" charset="0"/>
              </a:rPr>
              <a:t>?</a:t>
            </a:r>
            <a:r>
              <a:rPr kumimoji="0" lang="en-US" sz="3200" b="1" i="0" u="none" strike="noStrike" cap="none" normalizeH="0" baseline="0" dirty="0" smtClean="0">
                <a:ln>
                  <a:noFill/>
                </a:ln>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		</a:t>
            </a:r>
            <a:r>
              <a:rPr kumimoji="0" lang="en-US" sz="3200" b="0" i="0" u="none" strike="noStrike" cap="none" normalizeH="0" dirty="0" smtClean="0">
                <a:ln>
                  <a:noFill/>
                </a:ln>
                <a:solidFill>
                  <a:srgbClr val="FF0000"/>
                </a:solidFill>
                <a:effectLst/>
                <a:latin typeface="Arial" pitchFamily="34" charset="0"/>
                <a:ea typeface="Times New Roman" pitchFamily="18" charset="0"/>
              </a:rPr>
              <a:t>    </a:t>
            </a: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Very effective the act was repealed. 		    The boycott spread all over the 		             colonies</a:t>
            </a:r>
            <a:r>
              <a:rPr kumimoji="0" lang="en-US" sz="3200" b="0" i="0" u="none" strike="noStrike" cap="none" normalizeH="0" dirty="0" smtClean="0">
                <a:ln>
                  <a:noFill/>
                </a:ln>
                <a:solidFill>
                  <a:srgbClr val="FF0000"/>
                </a:solidFill>
                <a:effectLst/>
                <a:latin typeface="Arial" pitchFamily="34" charset="0"/>
                <a:ea typeface="Times New Roman" pitchFamily="18" charset="0"/>
              </a:rPr>
              <a:t> and h</a:t>
            </a: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urt GB’s policy of 			</a:t>
            </a:r>
            <a:r>
              <a:rPr kumimoji="0" lang="en-US" sz="3200" b="0" i="0" u="none" strike="noStrike" cap="none" normalizeH="0" dirty="0" smtClean="0">
                <a:ln>
                  <a:noFill/>
                </a:ln>
                <a:solidFill>
                  <a:srgbClr val="FF0000"/>
                </a:solidFill>
                <a:effectLst/>
                <a:latin typeface="Arial" pitchFamily="34" charset="0"/>
                <a:ea typeface="Times New Roman" pitchFamily="18" charset="0"/>
              </a:rPr>
              <a:t>    </a:t>
            </a:r>
            <a:r>
              <a:rPr kumimoji="0" lang="en-US" sz="3200" b="0" i="0" u="none" strike="noStrike" cap="none" normalizeH="0" baseline="0" dirty="0" smtClean="0">
                <a:ln>
                  <a:noFill/>
                </a:ln>
                <a:solidFill>
                  <a:srgbClr val="FF0000"/>
                </a:solidFill>
                <a:effectLst/>
                <a:latin typeface="Arial" pitchFamily="34" charset="0"/>
                <a:ea typeface="Times New Roman" pitchFamily="18" charset="0"/>
              </a:rPr>
              <a:t>mercantilism – America bought 40% 		    of British goods.</a:t>
            </a:r>
            <a:endParaRPr kumimoji="0" lang="en-US" sz="32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7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noFill/>
        </p:spPr>
        <p:txBody>
          <a:bodyPr wrap="square" rtlCol="0">
            <a:spAutoFit/>
          </a:bodyPr>
          <a:lstStyle/>
          <a:p>
            <a:pPr algn="ctr"/>
            <a:r>
              <a:rPr lang="en-US" sz="3600" dirty="0" smtClean="0">
                <a:latin typeface="Elephant" pitchFamily="18" charset="0"/>
              </a:rPr>
              <a:t>REPEAL OF THE STAMP ACT</a:t>
            </a:r>
            <a:endParaRPr lang="en-US" sz="3600" dirty="0">
              <a:latin typeface="Elephant" pitchFamily="18" charset="0"/>
            </a:endParaRPr>
          </a:p>
        </p:txBody>
      </p:sp>
      <p:sp>
        <p:nvSpPr>
          <p:cNvPr id="10242" name="Rectangle 2"/>
          <p:cNvSpPr>
            <a:spLocks noChangeArrowheads="1"/>
          </p:cNvSpPr>
          <p:nvPr/>
        </p:nvSpPr>
        <p:spPr bwMode="auto">
          <a:xfrm>
            <a:off x="152400" y="167052"/>
            <a:ext cx="13723629"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rPr>
              <a:t>Who repealed?</a:t>
            </a:r>
            <a:endParaRPr kumimoji="0" lang="en-US" sz="4000" b="0" i="0" u="none" strike="noStrike" cap="none" normalizeH="0" baseline="0" dirty="0" smtClean="0">
              <a:ln>
                <a:noFill/>
              </a:ln>
              <a:solidFill>
                <a:schemeClr val="tx1"/>
              </a:solidFill>
              <a:effectLst/>
              <a:latin typeface="Albertus ExtraBold" pitchFamily="18" charset="0"/>
            </a:endParaRPr>
          </a:p>
          <a:p>
            <a:pPr eaLnBrk="0" fontAlgn="base" hangingPunct="0">
              <a:spcBef>
                <a:spcPct val="0"/>
              </a:spcBef>
              <a:spcAft>
                <a:spcPct val="0"/>
              </a:spcAft>
            </a:pPr>
            <a:r>
              <a:rPr kumimoji="0" lang="en-US" sz="4000" b="0" i="0" u="none" strike="noStrike" cap="none" normalizeH="0" baseline="0" dirty="0" smtClean="0">
                <a:ln>
                  <a:noFill/>
                </a:ln>
                <a:solidFill>
                  <a:schemeClr val="tx1"/>
                </a:solidFill>
                <a:effectLst/>
                <a:latin typeface="Albertus ExtraBold" pitchFamily="18" charset="0"/>
                <a:ea typeface="Times New Roman" pitchFamily="18" charset="0"/>
              </a:rPr>
              <a:t>Parliament</a:t>
            </a:r>
            <a:endParaRPr kumimoji="0" lang="en-US" sz="4000" b="0" i="0" u="none" strike="noStrike" cap="none" normalizeH="0" baseline="0" dirty="0" smtClean="0">
              <a:ln>
                <a:noFill/>
              </a:ln>
              <a:solidFill>
                <a:schemeClr val="tx1"/>
              </a:solidFill>
              <a:effectLst/>
              <a:latin typeface="Albertus ExtraBol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rPr>
              <a:t>What repeal means:</a:t>
            </a:r>
            <a:endParaRPr kumimoji="0" lang="en-US" sz="4000" b="0" i="0" u="none" strike="noStrike" cap="none" normalizeH="0" baseline="0" dirty="0" smtClean="0">
              <a:ln>
                <a:noFill/>
              </a:ln>
              <a:solidFill>
                <a:schemeClr val="tx1"/>
              </a:solidFill>
              <a:effectLst/>
              <a:latin typeface="Albertus ExtraBol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lbertus ExtraBold" pitchFamily="18" charset="0"/>
                <a:ea typeface="Times New Roman" pitchFamily="18" charset="0"/>
              </a:rPr>
              <a:t>To take back or to void</a:t>
            </a:r>
            <a:endParaRPr kumimoji="0" lang="en-US" sz="4000" b="0" i="0" u="none" strike="noStrike" cap="none" normalizeH="0" baseline="0" dirty="0" smtClean="0">
              <a:ln>
                <a:noFill/>
              </a:ln>
              <a:solidFill>
                <a:schemeClr val="tx1"/>
              </a:solidFill>
              <a:effectLst/>
              <a:latin typeface="Albertus ExtraBol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lbertus ExtraBold" pitchFamily="18" charset="0"/>
                <a:ea typeface="Times New Roman" pitchFamily="18" charset="0"/>
              </a:rPr>
              <a:t>Parliament then passed the Declaratory Act</a:t>
            </a:r>
            <a:r>
              <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4000" b="1" dirty="0">
                <a:latin typeface="Albertus ExtraBold" pitchFamily="18" charset="0"/>
                <a:ea typeface="Times New Roman" pitchFamily="18" charset="0"/>
              </a:rPr>
              <a:t>t</a:t>
            </a:r>
            <a:r>
              <a:rPr lang="en-US" sz="4000" b="1" dirty="0" smtClean="0">
                <a:latin typeface="Albertus ExtraBold" pitchFamily="18" charset="0"/>
                <a:ea typeface="Times New Roman" pitchFamily="18" charset="0"/>
              </a:rPr>
              <a:t>hat </a:t>
            </a:r>
            <a:r>
              <a:rPr kumimoji="0" lang="en-US" sz="4000" b="1" i="0" u="none" strike="noStrike" cap="none" normalizeH="0" baseline="0" dirty="0" smtClean="0">
                <a:ln>
                  <a:noFill/>
                </a:ln>
                <a:solidFill>
                  <a:schemeClr val="tx1"/>
                </a:solidFill>
                <a:effectLst/>
                <a:latin typeface="Albertus ExtraBold" pitchFamily="18" charset="0"/>
                <a:ea typeface="Times New Roman" pitchFamily="18" charset="0"/>
              </a:rPr>
              <a:t>said: </a:t>
            </a:r>
            <a:r>
              <a:rPr kumimoji="0" lang="en-US" sz="4000" b="0" i="0" u="none" strike="noStrike" cap="none" normalizeH="0" baseline="0" dirty="0" smtClean="0">
                <a:ln>
                  <a:noFill/>
                </a:ln>
                <a:solidFill>
                  <a:schemeClr val="tx1"/>
                </a:solidFill>
                <a:effectLst/>
                <a:latin typeface="Albertus ExtraBold" pitchFamily="18" charset="0"/>
                <a:ea typeface="Times New Roman" pitchFamily="18" charset="0"/>
              </a:rPr>
              <a:t>Parliament</a:t>
            </a:r>
            <a:r>
              <a:rPr kumimoji="0" lang="en-US" sz="4000" b="0" i="0" u="none" strike="noStrike" cap="none" normalizeH="0" dirty="0" smtClean="0">
                <a:ln>
                  <a:noFill/>
                </a:ln>
                <a:solidFill>
                  <a:schemeClr val="tx1"/>
                </a:solidFill>
                <a:effectLst/>
                <a:latin typeface="Albertus ExtraBold" pitchFamily="18" charset="0"/>
                <a:ea typeface="Times New Roman" pitchFamily="18" charset="0"/>
              </a:rPr>
              <a:t> had the</a:t>
            </a:r>
            <a:r>
              <a:rPr kumimoji="0" lang="en-US" sz="4000" b="0" i="0" u="none" strike="noStrike" cap="none" normalizeH="0" baseline="0" dirty="0" smtClean="0">
                <a:ln>
                  <a:noFill/>
                </a:ln>
                <a:solidFill>
                  <a:schemeClr val="tx1"/>
                </a:solidFill>
                <a:effectLst/>
                <a:latin typeface="Albertus ExtraBold" pitchFamily="18" charset="0"/>
                <a:ea typeface="Times New Roman" pitchFamily="18" charset="0"/>
              </a:rPr>
              <a:t> power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lbertus ExtraBold" pitchFamily="18" charset="0"/>
                <a:ea typeface="Times New Roman" pitchFamily="18" charset="0"/>
              </a:rPr>
              <a:t>make laws for colonies </a:t>
            </a:r>
            <a:endParaRPr kumimoji="0" lang="en-US" sz="4000" b="0" i="0" u="none" strike="noStrike" cap="none" normalizeH="0" baseline="0" dirty="0" smtClean="0">
              <a:ln>
                <a:noFill/>
              </a:ln>
              <a:solidFill>
                <a:schemeClr val="tx1"/>
              </a:solidFill>
              <a:effectLst/>
              <a:latin typeface="Albertus ExtraBold" pitchFamily="18" charset="0"/>
            </a:endParaRPr>
          </a:p>
        </p:txBody>
      </p:sp>
      <p:pic>
        <p:nvPicPr>
          <p:cNvPr id="1026" name="Picture 2" descr="C:\Documents and Settings\Administrator\Local Settings\Temporary Internet Files\Content.IE5\7NQL8J5N\MM900041058[1].gif"/>
          <p:cNvPicPr>
            <a:picLocks noChangeAspect="1" noChangeArrowheads="1" noCrop="1"/>
          </p:cNvPicPr>
          <p:nvPr/>
        </p:nvPicPr>
        <p:blipFill>
          <a:blip r:embed="rId3" cstate="print"/>
          <a:srcRect/>
          <a:stretch>
            <a:fillRect/>
          </a:stretch>
        </p:blipFill>
        <p:spPr bwMode="auto">
          <a:xfrm>
            <a:off x="7677150" y="5619750"/>
            <a:ext cx="1466850" cy="1238250"/>
          </a:xfrm>
          <a:prstGeom prst="rect">
            <a:avLst/>
          </a:prstGeom>
          <a:noFill/>
        </p:spPr>
      </p:pic>
      <p:pic>
        <p:nvPicPr>
          <p:cNvPr id="7" name="Picture 6" descr="http://www.xtimeline.com/__UserPic_Large/42198/evt091025125500391.jpg"/>
          <p:cNvPicPr/>
          <p:nvPr/>
        </p:nvPicPr>
        <p:blipFill>
          <a:blip r:embed="rId4" cstate="print"/>
          <a:srcRect/>
          <a:stretch>
            <a:fillRect/>
          </a:stretch>
        </p:blipFill>
        <p:spPr bwMode="auto">
          <a:xfrm>
            <a:off x="5486400" y="762000"/>
            <a:ext cx="3124200" cy="2340610"/>
          </a:xfrm>
          <a:prstGeom prst="rect">
            <a:avLst/>
          </a:prstGeom>
          <a:noFill/>
          <a:ln w="9525">
            <a:noFill/>
            <a:miter lim="800000"/>
            <a:headEnd/>
            <a:tailEnd/>
          </a:ln>
        </p:spPr>
      </p:pic>
      <p:pic>
        <p:nvPicPr>
          <p:cNvPr id="9" name="MS900388490[1].wav">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610600" y="228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ouse of Commons"/>
          <p:cNvPicPr>
            <a:picLocks noChangeAspect="1" noChangeArrowheads="1"/>
          </p:cNvPicPr>
          <p:nvPr/>
        </p:nvPicPr>
        <p:blipFill>
          <a:blip r:embed="rId2" cstate="print"/>
          <a:srcRect/>
          <a:stretch>
            <a:fillRect/>
          </a:stretch>
        </p:blipFill>
        <p:spPr bwMode="auto">
          <a:xfrm>
            <a:off x="5562600" y="3581400"/>
            <a:ext cx="3352800" cy="3124200"/>
          </a:xfrm>
          <a:prstGeom prst="rect">
            <a:avLst/>
          </a:prstGeom>
          <a:noFill/>
        </p:spPr>
      </p:pic>
      <p:pic>
        <p:nvPicPr>
          <p:cNvPr id="46084" name="Picture 4" descr="Townshend Acts"/>
          <p:cNvPicPr>
            <a:picLocks noChangeAspect="1" noChangeArrowheads="1"/>
          </p:cNvPicPr>
          <p:nvPr/>
        </p:nvPicPr>
        <p:blipFill>
          <a:blip r:embed="rId3" cstate="print"/>
          <a:srcRect/>
          <a:stretch>
            <a:fillRect/>
          </a:stretch>
        </p:blipFill>
        <p:spPr bwMode="auto">
          <a:xfrm>
            <a:off x="304800" y="0"/>
            <a:ext cx="2962275" cy="4191000"/>
          </a:xfrm>
          <a:prstGeom prst="rect">
            <a:avLst/>
          </a:prstGeom>
          <a:noFill/>
        </p:spPr>
      </p:pic>
      <p:sp>
        <p:nvSpPr>
          <p:cNvPr id="4" name="TextBox 3"/>
          <p:cNvSpPr txBox="1"/>
          <p:nvPr/>
        </p:nvSpPr>
        <p:spPr>
          <a:xfrm>
            <a:off x="3352800" y="-152399"/>
            <a:ext cx="5638800" cy="1077218"/>
          </a:xfrm>
          <a:prstGeom prst="rect">
            <a:avLst/>
          </a:prstGeom>
          <a:noFill/>
        </p:spPr>
        <p:txBody>
          <a:bodyPr wrap="square" rtlCol="0">
            <a:spAutoFit/>
          </a:bodyPr>
          <a:lstStyle/>
          <a:p>
            <a:pPr algn="ctr"/>
            <a:endParaRPr lang="en-US" sz="3200" dirty="0" smtClean="0">
              <a:latin typeface="+mj-lt"/>
            </a:endParaRPr>
          </a:p>
          <a:p>
            <a:pPr algn="ctr"/>
            <a:r>
              <a:rPr lang="en-US" sz="3200" dirty="0" smtClean="0">
                <a:latin typeface="+mj-lt"/>
              </a:rPr>
              <a:t>TOWNSHEND </a:t>
            </a:r>
            <a:r>
              <a:rPr lang="en-US" sz="3200" dirty="0" smtClean="0">
                <a:latin typeface="+mj-lt"/>
              </a:rPr>
              <a:t>ACTS</a:t>
            </a:r>
            <a:endParaRPr lang="en-US" sz="3200" dirty="0">
              <a:latin typeface="+mj-lt"/>
            </a:endParaRPr>
          </a:p>
        </p:txBody>
      </p:sp>
      <p:sp>
        <p:nvSpPr>
          <p:cNvPr id="8193" name="Rectangle 1"/>
          <p:cNvSpPr>
            <a:spLocks noChangeArrowheads="1"/>
          </p:cNvSpPr>
          <p:nvPr/>
        </p:nvSpPr>
        <p:spPr bwMode="auto">
          <a:xfrm>
            <a:off x="0" y="-1749553"/>
            <a:ext cx="9144000"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Arial" pitchFamily="34" charset="0"/>
                <a:ea typeface="Times New Roman" pitchFamily="18" charset="0"/>
              </a:rPr>
              <a:t>				</a:t>
            </a:r>
          </a:p>
          <a:p>
            <a:pPr lvl="0" fontAlgn="base">
              <a:spcBef>
                <a:spcPct val="0"/>
              </a:spcBef>
              <a:spcAft>
                <a:spcPct val="0"/>
              </a:spcAft>
            </a:pPr>
            <a:r>
              <a:rPr lang="en-US" sz="2000" b="1" dirty="0" smtClean="0">
                <a:latin typeface="Arial" pitchFamily="34" charset="0"/>
                <a:ea typeface="Times New Roman" pitchFamily="18" charset="0"/>
              </a:rPr>
              <a:t>	</a:t>
            </a:r>
            <a:r>
              <a:rPr lang="en-US" sz="2000" b="1" dirty="0">
                <a:latin typeface="Arial" pitchFamily="34" charset="0"/>
                <a:ea typeface="Times New Roman" pitchFamily="18" charset="0"/>
              </a:rPr>
              <a:t> </a:t>
            </a:r>
            <a:r>
              <a:rPr lang="en-US" sz="2000" b="1" dirty="0" smtClean="0">
                <a:latin typeface="Arial" pitchFamily="34" charset="0"/>
                <a:ea typeface="Times New Roman" pitchFamily="18" charset="0"/>
              </a:rPr>
              <a:t>			</a:t>
            </a:r>
            <a:r>
              <a:rPr lang="en-US" sz="2400" b="1" dirty="0" smtClean="0">
                <a:latin typeface="Arial" pitchFamily="34" charset="0"/>
                <a:ea typeface="Times New Roman" pitchFamily="18" charset="0"/>
              </a:rPr>
              <a:t>The </a:t>
            </a:r>
            <a:r>
              <a:rPr lang="en-US" sz="2400" b="1" dirty="0">
                <a:latin typeface="Arial" pitchFamily="34" charset="0"/>
                <a:ea typeface="Times New Roman" pitchFamily="18" charset="0"/>
              </a:rPr>
              <a:t>next year a new tax was </a:t>
            </a:r>
            <a:r>
              <a:rPr lang="en-US" sz="2400" b="1" dirty="0" smtClean="0">
                <a:latin typeface="Arial" pitchFamily="34" charset="0"/>
                <a:ea typeface="Times New Roman" pitchFamily="18" charset="0"/>
              </a:rPr>
              <a:t>passed</a:t>
            </a:r>
            <a:r>
              <a:rPr lang="en-US" sz="2400" b="1" dirty="0">
                <a:latin typeface="Arial" pitchFamily="34" charset="0"/>
                <a:ea typeface="Times New Roman" pitchFamily="18" charset="0"/>
              </a:rPr>
              <a:t>.</a:t>
            </a:r>
            <a:r>
              <a:rPr lang="en-US" sz="2400" b="1" dirty="0" smtClean="0">
                <a:latin typeface="Arial" pitchFamily="34"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accent1">
                  <a:lumMod val="40000"/>
                  <a:lumOff val="60000"/>
                </a:schemeClr>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accent1">
                    <a:lumMod val="40000"/>
                    <a:lumOff val="60000"/>
                  </a:schemeClr>
                </a:solidFill>
                <a:latin typeface="Arial" pitchFamily="34" charset="0"/>
                <a:ea typeface="Times New Roman" pitchFamily="18" charset="0"/>
              </a:rPr>
              <a:t>				</a:t>
            </a:r>
            <a:r>
              <a:rPr kumimoji="0" lang="en-US" sz="3200" b="1" i="0" u="none" strike="noStrike" cap="none" normalizeH="0" baseline="0" dirty="0" smtClean="0">
                <a:ln>
                  <a:noFill/>
                </a:ln>
                <a:solidFill>
                  <a:schemeClr val="accent1">
                    <a:lumMod val="40000"/>
                    <a:lumOff val="60000"/>
                  </a:schemeClr>
                </a:solidFill>
                <a:effectLst/>
                <a:latin typeface="Arial" pitchFamily="34" charset="0"/>
                <a:ea typeface="Times New Roman" pitchFamily="18" charset="0"/>
              </a:rPr>
              <a:t>What was taxed:</a:t>
            </a:r>
            <a:endParaRPr kumimoji="0" lang="en-US" sz="3200" b="0" i="0" u="none" strike="noStrike" cap="none" normalizeH="0" baseline="0" dirty="0" smtClean="0">
              <a:ln>
                <a:noFill/>
              </a:ln>
              <a:solidFill>
                <a:schemeClr val="accent1">
                  <a:lumMod val="40000"/>
                  <a:lumOff val="6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				glass, paint, lead, and paper. 				And a 3 penny tax on tea.</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3200" b="1" i="0" u="none" strike="noStrike" cap="none" normalizeH="0" baseline="0" dirty="0" smtClean="0">
                <a:ln>
                  <a:noFill/>
                </a:ln>
                <a:solidFill>
                  <a:schemeClr val="accent1">
                    <a:lumMod val="40000"/>
                    <a:lumOff val="60000"/>
                  </a:schemeClr>
                </a:solidFill>
                <a:effectLst/>
                <a:latin typeface="Arial" pitchFamily="34" charset="0"/>
                <a:ea typeface="Times New Roman" pitchFamily="18" charset="0"/>
              </a:rPr>
              <a:t>Colonial reaction:</a:t>
            </a:r>
            <a:endParaRPr kumimoji="0" lang="en-US" sz="3200" b="0" i="0" u="none" strike="noStrike" cap="none" normalizeH="0" baseline="0" dirty="0" smtClean="0">
              <a:ln>
                <a:noFill/>
              </a:ln>
              <a:solidFill>
                <a:schemeClr val="accent1">
                  <a:lumMod val="40000"/>
                  <a:lumOff val="6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Rage, well organized resistance, 	</a:t>
            </a:r>
            <a:endParaRPr lang="en-US" sz="3200"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protested “taxation without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representation”	and the boycott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rPr>
              <a:t> is renewed</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3">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3">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3">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3">
                                            <p:txEl>
                                              <p:pRg st="18" end="1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3">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3176</TotalTime>
  <Words>877</Words>
  <Application>Microsoft Office PowerPoint</Application>
  <PresentationFormat>On-screen Show (4:3)</PresentationFormat>
  <Paragraphs>282</Paragraphs>
  <Slides>24</Slides>
  <Notes>0</Notes>
  <HiddenSlides>0</HiddenSlides>
  <MMClips>7</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Verve</vt:lpstr>
      <vt:lpstr>Timeline to the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Midnight Ride of Paul Revere</vt:lpstr>
      <vt:lpstr>Slide 21</vt:lpstr>
      <vt:lpstr>Battles of Lexington and Concord</vt:lpstr>
      <vt:lpstr>Slide 23</vt:lpstr>
      <vt:lpstr>Slide 24</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to the </dc:title>
  <dc:creator>WCPSS</dc:creator>
  <cp:lastModifiedBy>tleastman</cp:lastModifiedBy>
  <cp:revision>85</cp:revision>
  <dcterms:created xsi:type="dcterms:W3CDTF">2012-02-07T15:23:33Z</dcterms:created>
  <dcterms:modified xsi:type="dcterms:W3CDTF">2015-01-29T22:33:24Z</dcterms:modified>
</cp:coreProperties>
</file>