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48" autoAdjust="0"/>
    <p:restoredTop sz="94660"/>
  </p:normalViewPr>
  <p:slideViewPr>
    <p:cSldViewPr snapToGrid="0">
      <p:cViewPr varScale="1">
        <p:scale>
          <a:sx n="80" d="100"/>
          <a:sy n="80" d="100"/>
        </p:scale>
        <p:origin x="9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60D8B35-C8E6-40EC-924E-495B2B0935A9}" type="datetimeFigureOut">
              <a:rPr lang="en-US" smtClean="0"/>
              <a:pPr/>
              <a:t>5/3/2018</a:t>
            </a:fld>
            <a:endParaRPr lang="en-US"/>
          </a:p>
        </p:txBody>
      </p:sp>
      <p:sp>
        <p:nvSpPr>
          <p:cNvPr id="16" name="Slide Number Placeholder 15"/>
          <p:cNvSpPr>
            <a:spLocks noGrp="1"/>
          </p:cNvSpPr>
          <p:nvPr>
            <p:ph type="sldNum" sz="quarter" idx="11"/>
          </p:nvPr>
        </p:nvSpPr>
        <p:spPr/>
        <p:txBody>
          <a:bodyPr/>
          <a:lstStyle/>
          <a:p>
            <a:fld id="{E3AD6DAA-3858-480D-A785-151CAD627E1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0D8B35-C8E6-40EC-924E-495B2B0935A9}"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D6DAA-3858-480D-A785-151CAD627E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0D8B35-C8E6-40EC-924E-495B2B0935A9}"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D6DAA-3858-480D-A785-151CAD627E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60D8B35-C8E6-40EC-924E-495B2B0935A9}" type="datetimeFigureOut">
              <a:rPr lang="en-US" smtClean="0"/>
              <a:pPr/>
              <a:t>5/3/2018</a:t>
            </a:fld>
            <a:endParaRPr lang="en-US"/>
          </a:p>
        </p:txBody>
      </p:sp>
      <p:sp>
        <p:nvSpPr>
          <p:cNvPr id="15" name="Slide Number Placeholder 14"/>
          <p:cNvSpPr>
            <a:spLocks noGrp="1"/>
          </p:cNvSpPr>
          <p:nvPr>
            <p:ph type="sldNum" sz="quarter" idx="15"/>
          </p:nvPr>
        </p:nvSpPr>
        <p:spPr/>
        <p:txBody>
          <a:bodyPr/>
          <a:lstStyle>
            <a:lvl1pPr algn="ctr">
              <a:defRPr/>
            </a:lvl1pPr>
          </a:lstStyle>
          <a:p>
            <a:fld id="{E3AD6DAA-3858-480D-A785-151CAD627E1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0D8B35-C8E6-40EC-924E-495B2B0935A9}"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D6DAA-3858-480D-A785-151CAD627E1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0D8B35-C8E6-40EC-924E-495B2B0935A9}"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D6DAA-3858-480D-A785-151CAD627E1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3AD6DAA-3858-480D-A785-151CAD627E1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60D8B35-C8E6-40EC-924E-495B2B0935A9}" type="datetimeFigureOut">
              <a:rPr lang="en-US" smtClean="0"/>
              <a:pPr/>
              <a:t>5/3/2018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0D8B35-C8E6-40EC-924E-495B2B0935A9}" type="datetimeFigureOut">
              <a:rPr lang="en-US" smtClean="0"/>
              <a:pPr/>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D6DAA-3858-480D-A785-151CAD627E1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D8B35-C8E6-40EC-924E-495B2B0935A9}" type="datetimeFigureOut">
              <a:rPr lang="en-US" smtClean="0"/>
              <a:pPr/>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D6DAA-3858-480D-A785-151CAD627E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60D8B35-C8E6-40EC-924E-495B2B0935A9}" type="datetimeFigureOut">
              <a:rPr lang="en-US" smtClean="0"/>
              <a:pPr/>
              <a:t>5/3/2018</a:t>
            </a:fld>
            <a:endParaRPr lang="en-US"/>
          </a:p>
        </p:txBody>
      </p:sp>
      <p:sp>
        <p:nvSpPr>
          <p:cNvPr id="9" name="Slide Number Placeholder 8"/>
          <p:cNvSpPr>
            <a:spLocks noGrp="1"/>
          </p:cNvSpPr>
          <p:nvPr>
            <p:ph type="sldNum" sz="quarter" idx="15"/>
          </p:nvPr>
        </p:nvSpPr>
        <p:spPr/>
        <p:txBody>
          <a:bodyPr/>
          <a:lstStyle/>
          <a:p>
            <a:fld id="{E3AD6DAA-3858-480D-A785-151CAD627E1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60D8B35-C8E6-40EC-924E-495B2B0935A9}" type="datetimeFigureOut">
              <a:rPr lang="en-US" smtClean="0"/>
              <a:pPr/>
              <a:t>5/3/2018</a:t>
            </a:fld>
            <a:endParaRPr lang="en-US"/>
          </a:p>
        </p:txBody>
      </p:sp>
      <p:sp>
        <p:nvSpPr>
          <p:cNvPr id="9" name="Slide Number Placeholder 8"/>
          <p:cNvSpPr>
            <a:spLocks noGrp="1"/>
          </p:cNvSpPr>
          <p:nvPr>
            <p:ph type="sldNum" sz="quarter" idx="11"/>
          </p:nvPr>
        </p:nvSpPr>
        <p:spPr/>
        <p:txBody>
          <a:bodyPr/>
          <a:lstStyle/>
          <a:p>
            <a:fld id="{E3AD6DAA-3858-480D-A785-151CAD627E1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60D8B35-C8E6-40EC-924E-495B2B0935A9}" type="datetimeFigureOut">
              <a:rPr lang="en-US" smtClean="0"/>
              <a:pPr/>
              <a:t>5/3/2018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3AD6DAA-3858-480D-A785-151CAD627E1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istory.com/topics/aztecs/videos/the-battle-of-antietam" TargetMode="External"/><Relationship Id="rId2" Type="http://schemas.openxmlformats.org/officeDocument/2006/relationships/hyperlink" Target="https://www.civilwar.org/visit/virtual-tou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source=images&amp;cd=&amp;cad=rja&amp;docid=2RjLkCllSLJyXM&amp;tbnid=yumNTPDIMrSE2M:&amp;ved=0CAgQjRwwADgd&amp;url=http://www.britannica.com/EBchecked/media/8497/The-southernmost-of-three-bridges-over-Antietam-Creek-was-staunchly&amp;ei=2IubUsySL878oATPxYKgCA&amp;psig=AFQjCNGdeqz-5BMWvTlQdhTFirzZAYu-zw&amp;ust=1386011992822181"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url?sa=i&amp;source=images&amp;cd=&amp;cad=rja&amp;docid=x4o4RPWpArwJ2M&amp;tbnid=ebvOVc1o_DuHvM:&amp;ved=0CAgQjRwwADgp&amp;url=http://www.cs.trinity.edu/~jmoore1/page4.htm&amp;ei=NYybUrG_J5TnoAS3l4GwBA&amp;psig=AFQjCNH0xpMrSSdVu1KdQH7UTICbp-d7lg&amp;ust=138601208576170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sonofthesouth.net/leefoundation/gettysburg/little-round-top-gettysburg.jp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sonofthesouth.net/leefoundation/gettysburg/view-little-round-top.jp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onofthesouth.net/leefoundation/gettysburg/gettysburg-dead-confederates.jpg" TargetMode="External"/><Relationship Id="rId2" Type="http://schemas.openxmlformats.org/officeDocument/2006/relationships/hyperlink" Target="http://video.pbs.org/video/1832543409/"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pedia.org/wiki/File:Battle_of_Vicksburg,_Kurz_and_Allison.p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ivilwar.org/learn/videos/vicksburg-campaig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ivilwar.org/battlefields/gettysburg/maps/gettysburg-animated-map/"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48.xml.rels><?xml version="1.0" encoding="UTF-8" standalone="yes"?>
<Relationships xmlns="http://schemas.openxmlformats.org/package/2006/relationships"><Relationship Id="rId2" Type="http://schemas.openxmlformats.org/officeDocument/2006/relationships/hyperlink" Target="http://www.history.com/topics/american-civil-war/battles-of-cold-harbor/videos/shermans-terrifying-tactics?m=528e394da93ae&amp;s=undefined&amp;f=1&amp;free=fals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istorynet.com/battle-of-antietam" TargetMode="External"/><Relationship Id="rId2" Type="http://schemas.openxmlformats.org/officeDocument/2006/relationships/hyperlink" Target="http://www.historynet.com/battle-of-south-mountain.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en.wikipedia.org/wiki/File:McLean_House_Parlor.jpg" TargetMode="Externa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history.com/topics/american-civil-war/american-civil-war-history/videos/surrender-at-appomattox?m=528e394da93ae&amp;s=undefined&amp;f=1&amp;free=fal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normAutofit/>
          </a:bodyPr>
          <a:lstStyle/>
          <a:p>
            <a:r>
              <a:rPr lang="en-US" sz="3200" dirty="0" smtClean="0"/>
              <a:t>General McClellan was slow and cautious</a:t>
            </a:r>
          </a:p>
          <a:p>
            <a:endParaRPr lang="en-US" sz="3200" dirty="0"/>
          </a:p>
          <a:p>
            <a:r>
              <a:rPr lang="en-US" sz="3200" dirty="0" smtClean="0"/>
              <a:t>Lincoln commented that he would like to “borrow McClellan’s army  if the general was not going to use it” </a:t>
            </a:r>
            <a:endParaRPr lang="en-US" sz="3200" dirty="0"/>
          </a:p>
          <a:p>
            <a:endParaRPr lang="en-US" sz="3200" dirty="0" smtClean="0"/>
          </a:p>
          <a:p>
            <a:r>
              <a:rPr lang="en-US" sz="3200" dirty="0" smtClean="0"/>
              <a:t>McClellan finally decided to attack Richmond in the spring of 1862</a:t>
            </a:r>
          </a:p>
        </p:txBody>
      </p:sp>
      <p:sp>
        <p:nvSpPr>
          <p:cNvPr id="3" name="Title 2"/>
          <p:cNvSpPr>
            <a:spLocks noGrp="1"/>
          </p:cNvSpPr>
          <p:nvPr>
            <p:ph type="title"/>
          </p:nvPr>
        </p:nvSpPr>
        <p:spPr/>
        <p:txBody>
          <a:bodyPr/>
          <a:lstStyle/>
          <a:p>
            <a:pPr>
              <a:defRPr/>
            </a:pPr>
            <a:r>
              <a:rPr smtClean="0"/>
              <a:t>Fighting for the capitals</a:t>
            </a:r>
            <a:endParaRPr/>
          </a:p>
        </p:txBody>
      </p:sp>
    </p:spTree>
    <p:extLst>
      <p:ext uri="{BB962C8B-B14F-4D97-AF65-F5344CB8AC3E}">
        <p14:creationId xmlns:p14="http://schemas.microsoft.com/office/powerpoint/2010/main" val="74397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800" dirty="0" smtClean="0"/>
              <a:t>The two sides meet for a showdown in Maryland at </a:t>
            </a:r>
            <a:r>
              <a:rPr lang="en-US" sz="4800" u="sng" dirty="0" smtClean="0"/>
              <a:t>Antietam</a:t>
            </a:r>
            <a:r>
              <a:rPr lang="en-US" sz="4800" dirty="0" smtClean="0"/>
              <a:t> Creek, near the town of Sharpsburg. </a:t>
            </a:r>
            <a:endParaRPr lang="en-US" sz="48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42335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5333" y="1524000"/>
            <a:ext cx="6773333" cy="4572000"/>
          </a:xfrm>
        </p:spPr>
      </p:pic>
      <p:sp>
        <p:nvSpPr>
          <p:cNvPr id="3" name="Title 2"/>
          <p:cNvSpPr>
            <a:spLocks noGrp="1"/>
          </p:cNvSpPr>
          <p:nvPr>
            <p:ph type="title"/>
          </p:nvPr>
        </p:nvSpPr>
        <p:spPr/>
        <p:txBody>
          <a:bodyPr/>
          <a:lstStyle/>
          <a:p>
            <a:r>
              <a:rPr lang="en-US" dirty="0" smtClean="0"/>
              <a:t>Antietam – September 16-18, 1862</a:t>
            </a:r>
            <a:endParaRPr lang="en-US" dirty="0"/>
          </a:p>
        </p:txBody>
      </p:sp>
    </p:spTree>
    <p:extLst>
      <p:ext uri="{BB962C8B-B14F-4D97-AF65-F5344CB8AC3E}">
        <p14:creationId xmlns:p14="http://schemas.microsoft.com/office/powerpoint/2010/main" val="2041595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Bloodiest single-day battle in American history (26,000 dead)</a:t>
            </a:r>
          </a:p>
          <a:p>
            <a:endParaRPr lang="en-US" dirty="0" smtClean="0"/>
          </a:p>
          <a:p>
            <a:r>
              <a:rPr lang="en-US" dirty="0" smtClean="0">
                <a:hlinkClick r:id="rId2"/>
              </a:rPr>
              <a:t>https://www.civilwar.org/visit/virtual-tours</a:t>
            </a:r>
            <a:endParaRPr lang="en-US" dirty="0" smtClean="0"/>
          </a:p>
          <a:p>
            <a:endParaRPr lang="en-US" dirty="0"/>
          </a:p>
          <a:p>
            <a:endParaRPr lang="en-US" dirty="0" smtClean="0"/>
          </a:p>
          <a:p>
            <a:r>
              <a:rPr lang="en-US" dirty="0" smtClean="0">
                <a:hlinkClick r:id="rId3"/>
              </a:rPr>
              <a:t>http://www.history.com/topics/aztecs/videos/the-battle-of-antietam</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76750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457200" y="228600"/>
            <a:ext cx="4086225" cy="5867400"/>
          </a:xfrm>
        </p:spPr>
        <p:txBody>
          <a:bodyPr>
            <a:normAutofit/>
          </a:bodyPr>
          <a:lstStyle/>
          <a:p>
            <a:endParaRPr lang="en-US" dirty="0" smtClean="0"/>
          </a:p>
        </p:txBody>
      </p:sp>
      <p:pic>
        <p:nvPicPr>
          <p:cNvPr id="45059" name="Picture 2" descr="http://t1.gstatic.com/images?q=tbn:ANd9GcQGAYzIYbNi3HK7xIopN0ZbRjZbfB7-rz2sjJxr5fTK9DqScL0JNA">
            <a:hlinkClick r:id="rId2"/>
          </p:cNvPr>
          <p:cNvPicPr>
            <a:picLocks noChangeAspect="1" noChangeArrowheads="1"/>
          </p:cNvPicPr>
          <p:nvPr/>
        </p:nvPicPr>
        <p:blipFill>
          <a:blip r:embed="rId3" cstate="print"/>
          <a:srcRect/>
          <a:stretch>
            <a:fillRect/>
          </a:stretch>
        </p:blipFill>
        <p:spPr bwMode="auto">
          <a:xfrm>
            <a:off x="457200" y="2856707"/>
            <a:ext cx="4600575" cy="3533775"/>
          </a:xfrm>
          <a:prstGeom prst="rect">
            <a:avLst/>
          </a:prstGeom>
          <a:noFill/>
          <a:ln w="9525">
            <a:noFill/>
            <a:miter lim="800000"/>
            <a:headEnd/>
            <a:tailEnd/>
          </a:ln>
        </p:spPr>
      </p:pic>
      <p:pic>
        <p:nvPicPr>
          <p:cNvPr id="45060" name="Picture 4" descr="http://t2.gstatic.com/images?q=tbn:ANd9GcRGkob7XowVMUg9rG9otCXCn0sZfs5P_2yKgF3qCsNlLAFGdoXuAg">
            <a:hlinkClick r:id="rId4"/>
          </p:cNvPr>
          <p:cNvPicPr>
            <a:picLocks noChangeAspect="1" noChangeArrowheads="1"/>
          </p:cNvPicPr>
          <p:nvPr/>
        </p:nvPicPr>
        <p:blipFill>
          <a:blip r:embed="rId5" cstate="print"/>
          <a:srcRect/>
          <a:stretch>
            <a:fillRect/>
          </a:stretch>
        </p:blipFill>
        <p:spPr bwMode="auto">
          <a:xfrm>
            <a:off x="4419600" y="673100"/>
            <a:ext cx="4257675" cy="2489200"/>
          </a:xfrm>
          <a:prstGeom prst="rect">
            <a:avLst/>
          </a:prstGeom>
          <a:noFill/>
          <a:ln w="9525">
            <a:noFill/>
            <a:miter lim="800000"/>
            <a:headEnd/>
            <a:tailEnd/>
          </a:ln>
        </p:spPr>
      </p:pic>
    </p:spTree>
    <p:extLst>
      <p:ext uri="{BB962C8B-B14F-4D97-AF65-F5344CB8AC3E}">
        <p14:creationId xmlns:p14="http://schemas.microsoft.com/office/powerpoint/2010/main" val="14990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txBody>
          <a:bodyPr/>
          <a:lstStyle/>
          <a:p>
            <a:endParaRPr lang="en-US" dirty="0"/>
          </a:p>
          <a:p>
            <a:r>
              <a:rPr lang="en-US" sz="3200" dirty="0"/>
              <a:t>It was basically a tie</a:t>
            </a:r>
            <a:r>
              <a:rPr lang="en-US" sz="3200" dirty="0" smtClean="0"/>
              <a:t>, but </a:t>
            </a:r>
            <a:r>
              <a:rPr lang="en-US" sz="3200" dirty="0"/>
              <a:t>Lee retreats and the North claims victory</a:t>
            </a:r>
            <a:endParaRPr lang="en-US" sz="3200" dirty="0" smtClean="0"/>
          </a:p>
          <a:p>
            <a:endParaRPr lang="en-US" sz="3200" dirty="0"/>
          </a:p>
          <a:p>
            <a:r>
              <a:rPr lang="en-US" sz="3200" dirty="0" smtClean="0"/>
              <a:t>McClellan does </a:t>
            </a:r>
            <a:r>
              <a:rPr lang="en-US" sz="3200" dirty="0"/>
              <a:t>not pursue Lee, which could have ended the </a:t>
            </a:r>
            <a:r>
              <a:rPr lang="en-US" sz="3200" dirty="0" smtClean="0"/>
              <a:t>war</a:t>
            </a:r>
          </a:p>
          <a:p>
            <a:endParaRPr lang="en-US" sz="3200" dirty="0"/>
          </a:p>
          <a:p>
            <a:r>
              <a:rPr lang="en-US" sz="3200" dirty="0"/>
              <a:t>McClellan was fired by Lincoln</a:t>
            </a:r>
          </a:p>
          <a:p>
            <a:endParaRPr lang="en-US" sz="3200" dirty="0"/>
          </a:p>
          <a:p>
            <a:endParaRPr lang="en-US" dirty="0"/>
          </a:p>
        </p:txBody>
      </p:sp>
      <p:sp>
        <p:nvSpPr>
          <p:cNvPr id="3" name="Title 2"/>
          <p:cNvSpPr>
            <a:spLocks noGrp="1"/>
          </p:cNvSpPr>
          <p:nvPr>
            <p:ph type="title"/>
          </p:nvPr>
        </p:nvSpPr>
        <p:spPr>
          <a:xfrm>
            <a:off x="391886" y="381000"/>
            <a:ext cx="8229600" cy="914400"/>
          </a:xfrm>
        </p:spPr>
        <p:txBody>
          <a:bodyPr>
            <a:normAutofit/>
          </a:bodyPr>
          <a:lstStyle/>
          <a:p>
            <a:endParaRPr lang="en-US" sz="4000" dirty="0"/>
          </a:p>
        </p:txBody>
      </p:sp>
    </p:spTree>
    <p:extLst>
      <p:ext uri="{BB962C8B-B14F-4D97-AF65-F5344CB8AC3E}">
        <p14:creationId xmlns:p14="http://schemas.microsoft.com/office/powerpoint/2010/main" val="10251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a:t>The </a:t>
            </a:r>
            <a:r>
              <a:rPr lang="en-US" sz="3600" dirty="0" smtClean="0"/>
              <a:t>Confederates </a:t>
            </a:r>
            <a:r>
              <a:rPr lang="en-US" sz="3600" dirty="0"/>
              <a:t>retreat back into Virginia </a:t>
            </a:r>
            <a:r>
              <a:rPr lang="en-US" sz="3600" dirty="0" smtClean="0"/>
              <a:t>giving </a:t>
            </a:r>
            <a:r>
              <a:rPr lang="en-US" sz="3600" dirty="0"/>
              <a:t>Lincoln the “victory” he needed to issue the Emancipation Proclamation</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530451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486400"/>
          </a:xfrm>
        </p:spPr>
        <p:txBody>
          <a:bodyPr>
            <a:normAutofit lnSpcReduction="10000"/>
          </a:bodyPr>
          <a:lstStyle/>
          <a:p>
            <a:r>
              <a:rPr lang="en-US" sz="3200" dirty="0"/>
              <a:t>The mystery of how the “lost order” got lost has yet to be solved. </a:t>
            </a:r>
            <a:endParaRPr lang="en-US" sz="3200" dirty="0" smtClean="0"/>
          </a:p>
          <a:p>
            <a:r>
              <a:rPr lang="en-US" sz="3200" dirty="0" smtClean="0"/>
              <a:t>Three </a:t>
            </a:r>
            <a:r>
              <a:rPr lang="en-US" sz="3200" dirty="0"/>
              <a:t>copies of Special Order 191 survive. </a:t>
            </a:r>
            <a:endParaRPr lang="en-US" sz="3200" dirty="0" smtClean="0"/>
          </a:p>
          <a:p>
            <a:r>
              <a:rPr lang="en-US" sz="3200" dirty="0" smtClean="0"/>
              <a:t>One </a:t>
            </a:r>
            <a:r>
              <a:rPr lang="en-US" sz="3200" dirty="0"/>
              <a:t>was delivered to Richmond and now sits in the National Archives. </a:t>
            </a:r>
            <a:endParaRPr lang="en-US" sz="3200" dirty="0" smtClean="0"/>
          </a:p>
          <a:p>
            <a:r>
              <a:rPr lang="en-US" sz="3200" dirty="0" smtClean="0"/>
              <a:t>A </a:t>
            </a:r>
            <a:r>
              <a:rPr lang="en-US" sz="3200" dirty="0"/>
              <a:t>second, addressed to Gen. D. H. Hill, is in Stonewall Jackson’s handwriting and was held by Hill until his death in 1889. </a:t>
            </a:r>
            <a:endParaRPr lang="en-US" sz="3200" dirty="0" smtClean="0"/>
          </a:p>
          <a:p>
            <a:r>
              <a:rPr lang="en-US" sz="3200" dirty="0" smtClean="0"/>
              <a:t>A </a:t>
            </a:r>
            <a:r>
              <a:rPr lang="en-US" sz="3200" dirty="0"/>
              <a:t>third copy, also addressed to Hill, originated in Lee’s headquarters and was the one discovered by the Yankee corporal.</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123859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txBody>
          <a:bodyPr>
            <a:noAutofit/>
          </a:bodyPr>
          <a:lstStyle/>
          <a:p>
            <a:r>
              <a:rPr lang="en-US" sz="4400" dirty="0" smtClean="0"/>
              <a:t>Looking back Lee said </a:t>
            </a:r>
          </a:p>
          <a:p>
            <a:endParaRPr lang="en-US" sz="4400" dirty="0"/>
          </a:p>
          <a:p>
            <a:r>
              <a:rPr lang="en-US" sz="4400" dirty="0"/>
              <a:t>'</a:t>
            </a:r>
            <a:r>
              <a:rPr lang="en-US" sz="4400" dirty="0" err="1"/>
              <a:t>Tho</a:t>
            </a:r>
            <a:r>
              <a:rPr lang="en-US" sz="4400" dirty="0"/>
              <a:t>' it is impossible to say that victory would have certainly resulted, it is probable that the loss of the dispatch changed the character of the campaign.'</a:t>
            </a:r>
            <a:br>
              <a:rPr lang="en-US" sz="4400" dirty="0"/>
            </a:br>
            <a:r>
              <a:rPr lang="en-US" sz="4400" dirty="0"/>
              <a:t/>
            </a:r>
            <a:br>
              <a:rPr lang="en-US" sz="4400" dirty="0"/>
            </a:br>
            <a:endParaRPr lang="en-US" sz="4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01933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p:txBody>
          <a:bodyPr/>
          <a:lstStyle/>
          <a:p>
            <a:r>
              <a:rPr lang="en-US" dirty="0" smtClean="0"/>
              <a:t>Lincoln did not like slavery but his main concern was keeping the Union and he did not feel he could legally end slavery</a:t>
            </a:r>
          </a:p>
          <a:p>
            <a:pPr marL="0" indent="0">
              <a:buNone/>
            </a:pPr>
            <a:endParaRPr lang="en-US" dirty="0" smtClean="0"/>
          </a:p>
          <a:p>
            <a:r>
              <a:rPr lang="en-US" dirty="0"/>
              <a:t>He had ordered the Union army to seize Confederate supplies. </a:t>
            </a:r>
            <a:endParaRPr lang="en-US" dirty="0" smtClean="0"/>
          </a:p>
          <a:p>
            <a:endParaRPr lang="en-US" dirty="0"/>
          </a:p>
          <a:p>
            <a:r>
              <a:rPr lang="en-US" dirty="0" smtClean="0"/>
              <a:t>Since </a:t>
            </a:r>
            <a:r>
              <a:rPr lang="en-US" dirty="0"/>
              <a:t>the South considered slaves property he could seize them too, which meant he could emancipate slaves.</a:t>
            </a:r>
          </a:p>
          <a:p>
            <a:endParaRPr lang="en-US" dirty="0" smtClean="0"/>
          </a:p>
        </p:txBody>
      </p:sp>
      <p:sp>
        <p:nvSpPr>
          <p:cNvPr id="3" name="Title 2"/>
          <p:cNvSpPr>
            <a:spLocks noGrp="1"/>
          </p:cNvSpPr>
          <p:nvPr>
            <p:ph type="title"/>
          </p:nvPr>
        </p:nvSpPr>
        <p:spPr/>
        <p:txBody>
          <a:bodyPr/>
          <a:lstStyle/>
          <a:p>
            <a:pPr>
              <a:defRPr/>
            </a:pPr>
            <a:r>
              <a:rPr dirty="0" smtClean="0"/>
              <a:t>Emancipation Proclamation</a:t>
            </a:r>
            <a:endParaRPr dirty="0"/>
          </a:p>
        </p:txBody>
      </p:sp>
    </p:spTree>
    <p:extLst>
      <p:ext uri="{BB962C8B-B14F-4D97-AF65-F5344CB8AC3E}">
        <p14:creationId xmlns:p14="http://schemas.microsoft.com/office/powerpoint/2010/main" val="3890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Emancipation Proclamation</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84723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16182"/>
            <a:ext cx="6934200" cy="5043054"/>
          </a:xfrm>
        </p:spPr>
      </p:pic>
      <p:sp>
        <p:nvSpPr>
          <p:cNvPr id="3" name="Title 2"/>
          <p:cNvSpPr>
            <a:spLocks noGrp="1"/>
          </p:cNvSpPr>
          <p:nvPr>
            <p:ph type="title"/>
          </p:nvPr>
        </p:nvSpPr>
        <p:spPr/>
        <p:txBody>
          <a:bodyPr>
            <a:normAutofit fontScale="90000"/>
          </a:bodyPr>
          <a:lstStyle/>
          <a:p>
            <a:pPr algn="ctr"/>
            <a:r>
              <a:rPr lang="en-US" dirty="0" smtClean="0"/>
              <a:t>Seven Days’ Battles</a:t>
            </a:r>
            <a:br>
              <a:rPr lang="en-US" dirty="0" smtClean="0"/>
            </a:br>
            <a:r>
              <a:rPr lang="en-US" dirty="0" smtClean="0"/>
              <a:t>June 21 to July 1, 1862</a:t>
            </a:r>
            <a:endParaRPr lang="en-US" dirty="0"/>
          </a:p>
        </p:txBody>
      </p:sp>
    </p:spTree>
    <p:extLst>
      <p:ext uri="{BB962C8B-B14F-4D97-AF65-F5344CB8AC3E}">
        <p14:creationId xmlns:p14="http://schemas.microsoft.com/office/powerpoint/2010/main" val="567634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457200" y="1524000"/>
            <a:ext cx="4876800" cy="4572000"/>
          </a:xfrm>
        </p:spPr>
        <p:txBody>
          <a:bodyPr>
            <a:normAutofit fontScale="92500"/>
          </a:bodyPr>
          <a:lstStyle/>
          <a:p>
            <a:r>
              <a:rPr lang="en-US" dirty="0" smtClean="0"/>
              <a:t>Slavery had become a weapon of war</a:t>
            </a:r>
          </a:p>
          <a:p>
            <a:r>
              <a:rPr lang="en-US" dirty="0" smtClean="0"/>
              <a:t>January 1, 1863 the Emancipation Proclamation was issued</a:t>
            </a:r>
          </a:p>
          <a:p>
            <a:pPr lvl="1"/>
            <a:r>
              <a:rPr lang="en-US" dirty="0" smtClean="0"/>
              <a:t>It did not immediately free any slaves</a:t>
            </a:r>
          </a:p>
          <a:p>
            <a:pPr lvl="1"/>
            <a:r>
              <a:rPr lang="en-US" dirty="0" smtClean="0"/>
              <a:t>it only applied to slaves behind Confederate lines</a:t>
            </a:r>
          </a:p>
          <a:p>
            <a:pPr lvl="1"/>
            <a:r>
              <a:rPr lang="en-US" dirty="0" smtClean="0"/>
              <a:t>did not apply to territories occupied by Union troops or to slaves in states that had not seceded</a:t>
            </a:r>
          </a:p>
          <a:p>
            <a:endParaRPr lang="en-US" dirty="0" smtClean="0"/>
          </a:p>
        </p:txBody>
      </p:sp>
      <p:sp>
        <p:nvSpPr>
          <p:cNvPr id="3" name="Title 2"/>
          <p:cNvSpPr>
            <a:spLocks noGrp="1"/>
          </p:cNvSpPr>
          <p:nvPr>
            <p:ph type="title"/>
          </p:nvPr>
        </p:nvSpPr>
        <p:spPr>
          <a:xfrm>
            <a:off x="457200" y="152400"/>
            <a:ext cx="8229600" cy="914400"/>
          </a:xfrm>
        </p:spPr>
        <p:txBody>
          <a:bodyPr/>
          <a:lstStyle/>
          <a:p>
            <a:pPr>
              <a:defRPr/>
            </a:pPr>
            <a:r>
              <a:rPr lang="en-US" dirty="0" smtClean="0"/>
              <a:t>Emancipation Proclamation</a:t>
            </a:r>
            <a:endParaRPr dirty="0"/>
          </a:p>
        </p:txBody>
      </p:sp>
      <p:pic>
        <p:nvPicPr>
          <p:cNvPr id="59396" name="Picture 2" descr="http://theinterrobang.com/wp-content/uploads/2012/12/filtered-excellence-emancipation-proclamation.jpg"/>
          <p:cNvPicPr>
            <a:picLocks noChangeAspect="1" noChangeArrowheads="1"/>
          </p:cNvPicPr>
          <p:nvPr/>
        </p:nvPicPr>
        <p:blipFill>
          <a:blip r:embed="rId2" cstate="print"/>
          <a:srcRect/>
          <a:stretch>
            <a:fillRect/>
          </a:stretch>
        </p:blipFill>
        <p:spPr bwMode="auto">
          <a:xfrm>
            <a:off x="5295900" y="1447800"/>
            <a:ext cx="3848100" cy="5133975"/>
          </a:xfrm>
          <a:prstGeom prst="rect">
            <a:avLst/>
          </a:prstGeom>
          <a:noFill/>
          <a:ln w="9525">
            <a:noFill/>
            <a:miter lim="800000"/>
            <a:headEnd/>
            <a:tailEnd/>
          </a:ln>
        </p:spPr>
      </p:pic>
    </p:spTree>
    <p:extLst>
      <p:ext uri="{BB962C8B-B14F-4D97-AF65-F5344CB8AC3E}">
        <p14:creationId xmlns:p14="http://schemas.microsoft.com/office/powerpoint/2010/main" val="353395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normAutofit/>
          </a:bodyPr>
          <a:lstStyle/>
          <a:p>
            <a:pPr lvl="1"/>
            <a:r>
              <a:rPr lang="en-US" dirty="0" smtClean="0"/>
              <a:t>had much symbolic importance </a:t>
            </a:r>
          </a:p>
          <a:p>
            <a:pPr lvl="1"/>
            <a:r>
              <a:rPr lang="en-US" dirty="0" smtClean="0"/>
              <a:t>free blacks liked the portion of the proclamation that allowed them to enlist</a:t>
            </a:r>
          </a:p>
          <a:p>
            <a:pPr lvl="1"/>
            <a:r>
              <a:rPr lang="en-US" dirty="0" smtClean="0"/>
              <a:t>Democrats in the North thought it would antagonize the South</a:t>
            </a:r>
          </a:p>
          <a:p>
            <a:pPr lvl="1"/>
            <a:r>
              <a:rPr lang="en-US" dirty="0" smtClean="0"/>
              <a:t>not all Union soldiers liked it but followed it if they thought it would end the war/unify the nation</a:t>
            </a:r>
          </a:p>
          <a:p>
            <a:pPr lvl="1"/>
            <a:r>
              <a:rPr lang="en-US" dirty="0" smtClean="0"/>
              <a:t>Confederates were outraged and knew they could only preserve slavery if they won the war and encouraged a fight to the death attitude</a:t>
            </a:r>
          </a:p>
          <a:p>
            <a:endParaRPr lang="en-US" dirty="0" smtClean="0"/>
          </a:p>
        </p:txBody>
      </p:sp>
      <p:sp>
        <p:nvSpPr>
          <p:cNvPr id="3" name="Title 2"/>
          <p:cNvSpPr>
            <a:spLocks noGrp="1"/>
          </p:cNvSpPr>
          <p:nvPr>
            <p:ph type="title"/>
          </p:nvPr>
        </p:nvSpPr>
        <p:spPr>
          <a:xfrm>
            <a:off x="685800" y="457200"/>
            <a:ext cx="8001000" cy="914400"/>
          </a:xfrm>
        </p:spPr>
        <p:txBody>
          <a:bodyPr>
            <a:normAutofit fontScale="90000"/>
          </a:bodyPr>
          <a:lstStyle/>
          <a:p>
            <a:pPr>
              <a:defRPr/>
            </a:pPr>
            <a:r>
              <a:rPr lang="en-US" dirty="0"/>
              <a:t>Reaction to proclamation: </a:t>
            </a:r>
            <a:br>
              <a:rPr lang="en-US" dirty="0"/>
            </a:br>
            <a:endParaRPr dirty="0"/>
          </a:p>
        </p:txBody>
      </p:sp>
    </p:spTree>
    <p:extLst>
      <p:ext uri="{BB962C8B-B14F-4D97-AF65-F5344CB8AC3E}">
        <p14:creationId xmlns:p14="http://schemas.microsoft.com/office/powerpoint/2010/main" val="149110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457200" y="609600"/>
            <a:ext cx="5029200" cy="5486400"/>
          </a:xfrm>
        </p:spPr>
        <p:txBody>
          <a:bodyPr>
            <a:normAutofit lnSpcReduction="10000"/>
          </a:bodyPr>
          <a:lstStyle/>
          <a:p>
            <a:endParaRPr lang="en-US" sz="2400" dirty="0" smtClean="0"/>
          </a:p>
          <a:p>
            <a:endParaRPr lang="en-US" sz="2400" dirty="0" smtClean="0"/>
          </a:p>
          <a:p>
            <a:r>
              <a:rPr lang="en-US" sz="2400" dirty="0" smtClean="0"/>
              <a:t>Confederacy passes conscription act in 1862 drafting all men between 18-35</a:t>
            </a:r>
          </a:p>
          <a:p>
            <a:endParaRPr lang="en-US" sz="2400" dirty="0"/>
          </a:p>
          <a:p>
            <a:r>
              <a:rPr lang="en-US" sz="2400" dirty="0" smtClean="0"/>
              <a:t>The law allowed substitutes and exempted planters who owned 20+ slaves</a:t>
            </a:r>
            <a:endParaRPr lang="en-US" sz="2400" dirty="0"/>
          </a:p>
          <a:p>
            <a:endParaRPr lang="en-US" sz="2400" dirty="0" smtClean="0"/>
          </a:p>
          <a:p>
            <a:r>
              <a:rPr lang="en-US" sz="2400" dirty="0" smtClean="0"/>
              <a:t>Union passed a draft law in 1863– all men ages 20-45  could be drafted, but could hire out someone or pay $300 fee to avoid being drafted altogether</a:t>
            </a:r>
          </a:p>
          <a:p>
            <a:pPr marL="0" indent="0">
              <a:buNone/>
            </a:pPr>
            <a:endParaRPr lang="en-US" sz="2400" dirty="0" smtClean="0"/>
          </a:p>
        </p:txBody>
      </p:sp>
      <p:sp>
        <p:nvSpPr>
          <p:cNvPr id="3" name="Title 2"/>
          <p:cNvSpPr>
            <a:spLocks noGrp="1"/>
          </p:cNvSpPr>
          <p:nvPr>
            <p:ph type="title"/>
          </p:nvPr>
        </p:nvSpPr>
        <p:spPr>
          <a:xfrm>
            <a:off x="457200" y="152400"/>
            <a:ext cx="8229600" cy="914400"/>
          </a:xfrm>
        </p:spPr>
        <p:txBody>
          <a:bodyPr>
            <a:normAutofit/>
          </a:bodyPr>
          <a:lstStyle/>
          <a:p>
            <a:pPr>
              <a:defRPr/>
            </a:pPr>
            <a:r>
              <a:rPr lang="en-US" dirty="0" smtClean="0"/>
              <a:t>Conscription (draft)</a:t>
            </a:r>
            <a:endParaRPr dirty="0"/>
          </a:p>
        </p:txBody>
      </p:sp>
      <p:pic>
        <p:nvPicPr>
          <p:cNvPr id="63492" name="Picture 2" descr="http://www.civilwar-pictures.com/articles/wp-content/uploads/2008/10/draft.jpg"/>
          <p:cNvPicPr>
            <a:picLocks noChangeAspect="1" noChangeArrowheads="1"/>
          </p:cNvPicPr>
          <p:nvPr/>
        </p:nvPicPr>
        <p:blipFill>
          <a:blip r:embed="rId2" cstate="print"/>
          <a:srcRect/>
          <a:stretch>
            <a:fillRect/>
          </a:stretch>
        </p:blipFill>
        <p:spPr bwMode="auto">
          <a:xfrm>
            <a:off x="5410200" y="1066800"/>
            <a:ext cx="3476625" cy="4800600"/>
          </a:xfrm>
          <a:prstGeom prst="rect">
            <a:avLst/>
          </a:prstGeom>
          <a:noFill/>
          <a:ln w="9525">
            <a:noFill/>
            <a:miter lim="800000"/>
            <a:headEnd/>
            <a:tailEnd/>
          </a:ln>
        </p:spPr>
      </p:pic>
    </p:spTree>
    <p:extLst>
      <p:ext uri="{BB962C8B-B14F-4D97-AF65-F5344CB8AC3E}">
        <p14:creationId xmlns:p14="http://schemas.microsoft.com/office/powerpoint/2010/main" val="42222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638800"/>
          </a:xfrm>
        </p:spPr>
        <p:txBody>
          <a:bodyPr>
            <a:normAutofit fontScale="92500" lnSpcReduction="10000"/>
          </a:bodyPr>
          <a:lstStyle/>
          <a:p>
            <a:r>
              <a:rPr lang="en-US" sz="2800" dirty="0"/>
              <a:t>There were draft riots in New York as immigrants felt they should not fight to free slaves as </a:t>
            </a:r>
            <a:r>
              <a:rPr lang="en-US" sz="2800" dirty="0" smtClean="0"/>
              <a:t>the slaves </a:t>
            </a:r>
            <a:r>
              <a:rPr lang="en-US" sz="2800" dirty="0"/>
              <a:t>would later compete for their </a:t>
            </a:r>
            <a:r>
              <a:rPr lang="en-US" sz="2800" dirty="0" smtClean="0"/>
              <a:t>jobs</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400" dirty="0" smtClean="0"/>
          </a:p>
          <a:p>
            <a:endParaRPr lang="en-US" sz="2400" dirty="0"/>
          </a:p>
          <a:p>
            <a:r>
              <a:rPr lang="en-US" sz="2400" dirty="0" smtClean="0"/>
              <a:t>federal </a:t>
            </a:r>
            <a:r>
              <a:rPr lang="en-US" sz="2400" dirty="0"/>
              <a:t>troops had to put down riot leaving 100 dead</a:t>
            </a:r>
          </a:p>
          <a:p>
            <a:endParaRPr lang="en-US" dirty="0"/>
          </a:p>
        </p:txBody>
      </p:sp>
      <p:sp>
        <p:nvSpPr>
          <p:cNvPr id="3" name="Title 2"/>
          <p:cNvSpPr>
            <a:spLocks noGrp="1"/>
          </p:cNvSpPr>
          <p:nvPr>
            <p:ph type="title"/>
          </p:nvPr>
        </p:nvSpPr>
        <p:spPr>
          <a:xfrm>
            <a:off x="457200" y="152400"/>
            <a:ext cx="8229600" cy="609600"/>
          </a:xfrm>
        </p:spPr>
        <p:txBody>
          <a:bodyPr>
            <a:normAutofit fontScale="9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367247"/>
            <a:ext cx="2990850" cy="3195353"/>
          </a:xfrm>
          <a:prstGeom prst="rect">
            <a:avLst/>
          </a:prstGeom>
        </p:spPr>
      </p:pic>
    </p:spTree>
    <p:extLst>
      <p:ext uri="{BB962C8B-B14F-4D97-AF65-F5344CB8AC3E}">
        <p14:creationId xmlns:p14="http://schemas.microsoft.com/office/powerpoint/2010/main" val="144724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t>1863: The Union passes the nations first income tax to help pay for war. </a:t>
            </a:r>
            <a:endParaRPr lang="en-US" sz="4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09098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76400"/>
            <a:ext cx="8582816" cy="3962400"/>
          </a:xfrm>
        </p:spPr>
      </p:pic>
      <p:sp>
        <p:nvSpPr>
          <p:cNvPr id="3" name="Title 2"/>
          <p:cNvSpPr>
            <a:spLocks noGrp="1"/>
          </p:cNvSpPr>
          <p:nvPr>
            <p:ph type="title"/>
          </p:nvPr>
        </p:nvSpPr>
        <p:spPr/>
        <p:txBody>
          <a:bodyPr>
            <a:normAutofit fontScale="90000"/>
          </a:bodyPr>
          <a:lstStyle/>
          <a:p>
            <a:pPr algn="ctr"/>
            <a:r>
              <a:rPr lang="en-US" dirty="0" smtClean="0"/>
              <a:t>Chancellorsville</a:t>
            </a:r>
            <a:br>
              <a:rPr lang="en-US" dirty="0" smtClean="0"/>
            </a:br>
            <a:r>
              <a:rPr lang="en-US" dirty="0" smtClean="0"/>
              <a:t>April 30 – May 6, 1863</a:t>
            </a:r>
            <a:endParaRPr lang="en-US" dirty="0"/>
          </a:p>
        </p:txBody>
      </p:sp>
    </p:spTree>
    <p:extLst>
      <p:ext uri="{BB962C8B-B14F-4D97-AF65-F5344CB8AC3E}">
        <p14:creationId xmlns:p14="http://schemas.microsoft.com/office/powerpoint/2010/main" val="35178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400" dirty="0"/>
              <a:t>Confederate Lee met and forced the retreat of  Union General </a:t>
            </a:r>
            <a:r>
              <a:rPr lang="en-US" sz="4400" dirty="0" smtClean="0"/>
              <a:t>Hooker</a:t>
            </a:r>
          </a:p>
          <a:p>
            <a:endParaRPr lang="en-US" sz="4400" dirty="0"/>
          </a:p>
          <a:p>
            <a:r>
              <a:rPr lang="en-US" sz="4400" dirty="0" smtClean="0"/>
              <a:t>But something more important happened during the battle</a:t>
            </a:r>
            <a:endParaRPr lang="en-US" sz="4400"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37080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334000"/>
          </a:xfrm>
        </p:spPr>
        <p:txBody>
          <a:bodyPr>
            <a:normAutofit lnSpcReduction="10000"/>
          </a:bodyPr>
          <a:lstStyle/>
          <a:p>
            <a:r>
              <a:rPr lang="en-US" sz="2800" dirty="0"/>
              <a:t>May 2</a:t>
            </a:r>
            <a:r>
              <a:rPr lang="en-US" sz="2800" baseline="30000" dirty="0"/>
              <a:t>nd</a:t>
            </a:r>
            <a:r>
              <a:rPr lang="en-US" sz="2800" dirty="0"/>
              <a:t> Stonewall Jackson was shot in the left arm by one of his own men, who thought he was a Union soldier </a:t>
            </a:r>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dirty="0"/>
              <a:t>the left arm was amputated the next </a:t>
            </a:r>
            <a:r>
              <a:rPr lang="en-US" sz="2800" dirty="0" smtClean="0"/>
              <a:t>day</a:t>
            </a:r>
          </a:p>
          <a:p>
            <a:endParaRPr lang="en-US" sz="2800" dirty="0"/>
          </a:p>
          <a:p>
            <a:endParaRPr lang="en-US" dirty="0"/>
          </a:p>
        </p:txBody>
      </p:sp>
      <p:sp>
        <p:nvSpPr>
          <p:cNvPr id="3" name="Title 2"/>
          <p:cNvSpPr>
            <a:spLocks noGrp="1"/>
          </p:cNvSpPr>
          <p:nvPr>
            <p:ph type="title"/>
          </p:nvPr>
        </p:nvSpPr>
        <p:spPr>
          <a:xfrm>
            <a:off x="457200" y="152400"/>
            <a:ext cx="8229600" cy="457200"/>
          </a:xfrm>
        </p:spPr>
        <p:txBody>
          <a:bodyPr>
            <a:normAutofit fontScale="9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896533"/>
            <a:ext cx="4828807" cy="3132667"/>
          </a:xfrm>
          <a:prstGeom prst="rect">
            <a:avLst/>
          </a:prstGeom>
        </p:spPr>
      </p:pic>
    </p:spTree>
    <p:extLst>
      <p:ext uri="{BB962C8B-B14F-4D97-AF65-F5344CB8AC3E}">
        <p14:creationId xmlns:p14="http://schemas.microsoft.com/office/powerpoint/2010/main" val="41638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63600"/>
          </a:xfrm>
        </p:spPr>
        <p:txBody>
          <a:bodyPr/>
          <a:lstStyle/>
          <a:p>
            <a:r>
              <a:rPr lang="en-US" dirty="0" smtClean="0"/>
              <a:t>Chancellorsville</a:t>
            </a:r>
            <a:endParaRPr lang="en-US" dirty="0"/>
          </a:p>
        </p:txBody>
      </p:sp>
      <p:sp>
        <p:nvSpPr>
          <p:cNvPr id="2" name="Content Placeholder 1"/>
          <p:cNvSpPr>
            <a:spLocks noGrp="1"/>
          </p:cNvSpPr>
          <p:nvPr>
            <p:ph sz="half" idx="1"/>
          </p:nvPr>
        </p:nvSpPr>
        <p:spPr>
          <a:xfrm>
            <a:off x="457200" y="1219200"/>
            <a:ext cx="4059936" cy="5105400"/>
          </a:xfrm>
        </p:spPr>
        <p:txBody>
          <a:bodyPr>
            <a:normAutofit/>
          </a:bodyPr>
          <a:lstStyle/>
          <a:p>
            <a:endParaRPr lang="en-US" sz="2200" dirty="0" smtClean="0"/>
          </a:p>
          <a:p>
            <a:r>
              <a:rPr lang="en-US" sz="2800" dirty="0" smtClean="0"/>
              <a:t>Jackson died a few days later of pneumonia</a:t>
            </a:r>
          </a:p>
          <a:p>
            <a:endParaRPr lang="en-US" sz="2800" dirty="0" smtClean="0"/>
          </a:p>
          <a:p>
            <a:r>
              <a:rPr lang="en-US" sz="2800" dirty="0" smtClean="0"/>
              <a:t>this was a great loss to General Lee and the Confederacy</a:t>
            </a:r>
          </a:p>
          <a:p>
            <a:endParaRPr lang="en-US" dirty="0"/>
          </a:p>
        </p:txBody>
      </p:sp>
      <p:sp>
        <p:nvSpPr>
          <p:cNvPr id="5" name="Content Placeholder 4"/>
          <p:cNvSpPr>
            <a:spLocks noGrp="1"/>
          </p:cNvSpPr>
          <p:nvPr>
            <p:ph sz="half" idx="2"/>
          </p:nvPr>
        </p:nvSpPr>
        <p:spPr/>
        <p:txBody>
          <a:bodyPr>
            <a:normAutofit/>
          </a:bodyPr>
          <a:lstStyle/>
          <a:p>
            <a:endParaRPr lang="en-US"/>
          </a:p>
        </p:txBody>
      </p:sp>
      <p:pic>
        <p:nvPicPr>
          <p:cNvPr id="4" name="Picture 3" descr="jackson arm.jpg"/>
          <p:cNvPicPr>
            <a:picLocks noChangeAspect="1"/>
          </p:cNvPicPr>
          <p:nvPr/>
        </p:nvPicPr>
        <p:blipFill>
          <a:blip r:embed="rId2" cstate="print"/>
          <a:stretch>
            <a:fillRect/>
          </a:stretch>
        </p:blipFill>
        <p:spPr>
          <a:xfrm>
            <a:off x="4495800" y="1371600"/>
            <a:ext cx="3810000" cy="5080000"/>
          </a:xfrm>
          <a:prstGeom prst="rect">
            <a:avLst/>
          </a:prstGeom>
        </p:spPr>
      </p:pic>
    </p:spTree>
    <p:extLst>
      <p:ext uri="{BB962C8B-B14F-4D97-AF65-F5344CB8AC3E}">
        <p14:creationId xmlns:p14="http://schemas.microsoft.com/office/powerpoint/2010/main" val="22670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066800"/>
          </a:xfrm>
        </p:spPr>
        <p:txBody>
          <a:bodyPr>
            <a:normAutofit/>
          </a:bodyPr>
          <a:lstStyle/>
          <a:p>
            <a:r>
              <a:rPr lang="en-US" sz="5400" dirty="0" smtClean="0"/>
              <a:t>Gettysburg: July 1-3, 1863</a:t>
            </a:r>
            <a:endParaRPr lang="en-US" sz="5400" dirty="0"/>
          </a:p>
        </p:txBody>
      </p:sp>
      <p:pic>
        <p:nvPicPr>
          <p:cNvPr id="8" name="Picture 7" descr="gettysburg map.jpg"/>
          <p:cNvPicPr>
            <a:picLocks noChangeAspect="1"/>
          </p:cNvPicPr>
          <p:nvPr/>
        </p:nvPicPr>
        <p:blipFill>
          <a:blip r:embed="rId2" cstate="print"/>
          <a:stretch>
            <a:fillRect/>
          </a:stretch>
        </p:blipFill>
        <p:spPr>
          <a:xfrm>
            <a:off x="4800600" y="2362200"/>
            <a:ext cx="4114800" cy="4114800"/>
          </a:xfrm>
          <a:prstGeom prst="rect">
            <a:avLst/>
          </a:prstGeom>
        </p:spPr>
      </p:pic>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19200"/>
            <a:ext cx="3834882" cy="5344936"/>
          </a:xfrm>
        </p:spPr>
      </p:pic>
    </p:spTree>
    <p:extLst>
      <p:ext uri="{BB962C8B-B14F-4D97-AF65-F5344CB8AC3E}">
        <p14:creationId xmlns:p14="http://schemas.microsoft.com/office/powerpoint/2010/main" val="2665237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93194"/>
            <a:ext cx="8229600" cy="4202806"/>
          </a:xfrm>
        </p:spPr>
        <p:txBody>
          <a:bodyPr>
            <a:normAutofit/>
          </a:bodyPr>
          <a:lstStyle/>
          <a:p>
            <a:pPr lvl="0"/>
            <a:r>
              <a:rPr lang="en-US" sz="2800" dirty="0" smtClean="0"/>
              <a:t>Confederate General </a:t>
            </a:r>
            <a:r>
              <a:rPr lang="en-US" sz="2800" u="sng" dirty="0" smtClean="0"/>
              <a:t>Robert </a:t>
            </a:r>
            <a:r>
              <a:rPr lang="en-US" sz="2800" u="sng" dirty="0"/>
              <a:t>E. Lee </a:t>
            </a:r>
            <a:r>
              <a:rPr lang="en-US" dirty="0" smtClean="0"/>
              <a:t>is determined to keep the Union out of Richmond and from June 25 to July 1, 1862 he defends Richmond successfully against </a:t>
            </a:r>
            <a:r>
              <a:rPr lang="en-US" dirty="0"/>
              <a:t>General McClellan’s larger Army of the Potomac. </a:t>
            </a:r>
          </a:p>
          <a:p>
            <a:endParaRPr lang="en-US" dirty="0"/>
          </a:p>
          <a:p>
            <a:r>
              <a:rPr lang="en-US" dirty="0" smtClean="0"/>
              <a:t>McClellan backs off</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Seven Days’ Battles</a:t>
            </a:r>
            <a:endParaRPr lang="en-US" dirty="0"/>
          </a:p>
        </p:txBody>
      </p:sp>
    </p:spTree>
    <p:extLst>
      <p:ext uri="{BB962C8B-B14F-4D97-AF65-F5344CB8AC3E}">
        <p14:creationId xmlns:p14="http://schemas.microsoft.com/office/powerpoint/2010/main" val="204486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sz="4800" dirty="0" smtClean="0"/>
              <a:t>Gettysburg</a:t>
            </a:r>
            <a:endParaRPr sz="4800" dirty="0"/>
          </a:p>
        </p:txBody>
      </p:sp>
      <p:sp>
        <p:nvSpPr>
          <p:cNvPr id="46082" name="Content Placeholder 1"/>
          <p:cNvSpPr>
            <a:spLocks noGrp="1"/>
          </p:cNvSpPr>
          <p:nvPr>
            <p:ph sz="half" idx="1"/>
          </p:nvPr>
        </p:nvSpPr>
        <p:spPr>
          <a:xfrm>
            <a:off x="457200" y="1524000"/>
            <a:ext cx="8229600" cy="4953000"/>
          </a:xfrm>
        </p:spPr>
        <p:txBody>
          <a:bodyPr>
            <a:normAutofit fontScale="77500" lnSpcReduction="20000"/>
          </a:bodyPr>
          <a:lstStyle/>
          <a:p>
            <a:r>
              <a:rPr lang="en-US" sz="3400" dirty="0" smtClean="0"/>
              <a:t>The South went on the </a:t>
            </a:r>
          </a:p>
          <a:p>
            <a:pPr marL="0" indent="0">
              <a:buNone/>
            </a:pPr>
            <a:r>
              <a:rPr lang="en-US" sz="3400" dirty="0" smtClean="0"/>
              <a:t>offensive,  driving north into </a:t>
            </a:r>
          </a:p>
          <a:p>
            <a:pPr marL="0" indent="0">
              <a:buNone/>
            </a:pPr>
            <a:r>
              <a:rPr lang="en-US" sz="3400" dirty="0" smtClean="0"/>
              <a:t>Pennsylvania</a:t>
            </a:r>
          </a:p>
          <a:p>
            <a:endParaRPr lang="en-US" sz="3400" dirty="0" smtClean="0"/>
          </a:p>
          <a:p>
            <a:r>
              <a:rPr lang="en-US" sz="3400" dirty="0" smtClean="0"/>
              <a:t>First day of Gettysburg</a:t>
            </a:r>
          </a:p>
          <a:p>
            <a:pPr lvl="1"/>
            <a:r>
              <a:rPr lang="en-US" sz="3400" dirty="0" smtClean="0"/>
              <a:t>This battle began as Confederate soldiers headed to Gettysburg because they were barefoot and heard they could find footwear there</a:t>
            </a:r>
          </a:p>
          <a:p>
            <a:pPr lvl="1"/>
            <a:r>
              <a:rPr lang="en-US" sz="3400" dirty="0" smtClean="0"/>
              <a:t>On </a:t>
            </a:r>
            <a:r>
              <a:rPr lang="en-US" sz="3400" smtClean="0"/>
              <a:t>the way the </a:t>
            </a:r>
            <a:r>
              <a:rPr lang="en-US" sz="3400" dirty="0" smtClean="0"/>
              <a:t>south meets some </a:t>
            </a:r>
            <a:r>
              <a:rPr lang="en-US" sz="3400" smtClean="0"/>
              <a:t>Union soldiers </a:t>
            </a:r>
            <a:r>
              <a:rPr lang="en-US" sz="3400" dirty="0" smtClean="0"/>
              <a:t>and engages </a:t>
            </a:r>
            <a:r>
              <a:rPr lang="en-US" sz="3400" dirty="0"/>
              <a:t>them, both sides send in reinforcements</a:t>
            </a:r>
          </a:p>
          <a:p>
            <a:pPr lvl="1"/>
            <a:r>
              <a:rPr lang="en-US" sz="3400" dirty="0" smtClean="0"/>
              <a:t>Lee knew he would not win unless  he forced the Union off the high ground of Cemetery Ridge</a:t>
            </a:r>
          </a:p>
          <a:p>
            <a:pPr lvl="1"/>
            <a:endParaRPr lang="en-US" sz="2000" dirty="0" smtClean="0"/>
          </a:p>
          <a:p>
            <a:endParaRPr lang="en-US" sz="2000" dirty="0" smtClean="0"/>
          </a:p>
        </p:txBody>
      </p:sp>
      <p:pic>
        <p:nvPicPr>
          <p:cNvPr id="6" name="Content Placeholder 5" descr="cemetery ridge.jpg"/>
          <p:cNvPicPr>
            <a:picLocks noGrp="1" noChangeAspect="1"/>
          </p:cNvPicPr>
          <p:nvPr>
            <p:ph sz="half" idx="2"/>
          </p:nvPr>
        </p:nvPicPr>
        <p:blipFill>
          <a:blip r:embed="rId2" cstate="print"/>
          <a:stretch>
            <a:fillRect/>
          </a:stretch>
        </p:blipFill>
        <p:spPr>
          <a:xfrm>
            <a:off x="5106186" y="533400"/>
            <a:ext cx="3662313" cy="2743200"/>
          </a:xfrm>
        </p:spPr>
      </p:pic>
    </p:spTree>
    <p:extLst>
      <p:ext uri="{BB962C8B-B14F-4D97-AF65-F5344CB8AC3E}">
        <p14:creationId xmlns:p14="http://schemas.microsoft.com/office/powerpoint/2010/main" val="38531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457200" y="381000"/>
            <a:ext cx="4572000" cy="5715000"/>
          </a:xfrm>
        </p:spPr>
        <p:txBody>
          <a:bodyPr/>
          <a:lstStyle/>
          <a:p>
            <a:pPr marL="0" indent="0">
              <a:buNone/>
            </a:pPr>
            <a:r>
              <a:rPr lang="en-US" dirty="0" smtClean="0"/>
              <a:t>Day 2</a:t>
            </a:r>
          </a:p>
          <a:p>
            <a:pPr lvl="1"/>
            <a:endParaRPr lang="en-US" sz="2700" dirty="0" smtClean="0"/>
          </a:p>
          <a:p>
            <a:r>
              <a:rPr lang="en-US" sz="2900" dirty="0" smtClean="0"/>
              <a:t>Confederate forces attacked Little Round Top (area that overlooked the southern portion of the battlefield)</a:t>
            </a:r>
          </a:p>
          <a:p>
            <a:endParaRPr lang="en-US" sz="2900" dirty="0" smtClean="0"/>
          </a:p>
          <a:p>
            <a:r>
              <a:rPr lang="en-US" sz="2900" dirty="0" smtClean="0"/>
              <a:t>but Union Chamberlain  saved it with a charge into enemy lines</a:t>
            </a:r>
          </a:p>
          <a:p>
            <a:endParaRPr lang="en-US" dirty="0" smtClean="0"/>
          </a:p>
        </p:txBody>
      </p:sp>
      <p:pic>
        <p:nvPicPr>
          <p:cNvPr id="47107" name="Picture 2" descr="Little Round Top">
            <a:hlinkClick r:id="rId2"/>
          </p:cNvPr>
          <p:cNvPicPr>
            <a:picLocks noChangeAspect="1" noChangeArrowheads="1"/>
          </p:cNvPicPr>
          <p:nvPr/>
        </p:nvPicPr>
        <p:blipFill>
          <a:blip r:embed="rId3" cstate="print"/>
          <a:srcRect/>
          <a:stretch>
            <a:fillRect/>
          </a:stretch>
        </p:blipFill>
        <p:spPr bwMode="auto">
          <a:xfrm>
            <a:off x="5257800" y="304800"/>
            <a:ext cx="3733800" cy="3211513"/>
          </a:xfrm>
          <a:prstGeom prst="rect">
            <a:avLst/>
          </a:prstGeom>
          <a:noFill/>
          <a:ln w="9525">
            <a:noFill/>
            <a:miter lim="800000"/>
            <a:headEnd/>
            <a:tailEnd/>
          </a:ln>
        </p:spPr>
      </p:pic>
      <p:pic>
        <p:nvPicPr>
          <p:cNvPr id="47108" name="Picture 4" descr="Civil War- Little Round Top">
            <a:hlinkClick r:id="rId4"/>
          </p:cNvPr>
          <p:cNvPicPr>
            <a:picLocks noChangeAspect="1" noChangeArrowheads="1"/>
          </p:cNvPicPr>
          <p:nvPr/>
        </p:nvPicPr>
        <p:blipFill>
          <a:blip r:embed="rId5" cstate="print"/>
          <a:srcRect/>
          <a:stretch>
            <a:fillRect/>
          </a:stretch>
        </p:blipFill>
        <p:spPr bwMode="auto">
          <a:xfrm>
            <a:off x="5029200" y="3216275"/>
            <a:ext cx="4114800" cy="3641725"/>
          </a:xfrm>
          <a:prstGeom prst="rect">
            <a:avLst/>
          </a:prstGeom>
          <a:noFill/>
          <a:ln w="9525">
            <a:noFill/>
            <a:miter lim="800000"/>
            <a:headEnd/>
            <a:tailEnd/>
          </a:ln>
        </p:spPr>
      </p:pic>
    </p:spTree>
    <p:extLst>
      <p:ext uri="{BB962C8B-B14F-4D97-AF65-F5344CB8AC3E}">
        <p14:creationId xmlns:p14="http://schemas.microsoft.com/office/powerpoint/2010/main" val="350052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457200" y="152400"/>
            <a:ext cx="4495800" cy="6096000"/>
          </a:xfrm>
        </p:spPr>
        <p:txBody>
          <a:bodyPr>
            <a:normAutofit fontScale="92500"/>
          </a:bodyPr>
          <a:lstStyle/>
          <a:p>
            <a:pPr marL="365760" lvl="1" indent="0">
              <a:buNone/>
            </a:pPr>
            <a:r>
              <a:rPr lang="en-US" sz="2700" dirty="0" smtClean="0"/>
              <a:t>Day 3</a:t>
            </a:r>
          </a:p>
          <a:p>
            <a:r>
              <a:rPr lang="en-US" sz="2900" dirty="0" smtClean="0"/>
              <a:t>Both armies fired on each other for two hours and </a:t>
            </a:r>
          </a:p>
          <a:p>
            <a:r>
              <a:rPr lang="en-US" sz="2900" dirty="0" smtClean="0"/>
              <a:t>when the artillery went silent Confederate Lee ordered his troops to press forward through the middle (Pickett’s Charge)  and </a:t>
            </a:r>
          </a:p>
          <a:p>
            <a:r>
              <a:rPr lang="en-US" sz="2900" dirty="0" smtClean="0"/>
              <a:t>as the Confederates move forward the North opens up with artillery fire.</a:t>
            </a:r>
          </a:p>
          <a:p>
            <a:pPr lvl="1"/>
            <a:r>
              <a:rPr lang="en-US" sz="2700" dirty="0" smtClean="0">
                <a:hlinkClick r:id="rId2"/>
              </a:rPr>
              <a:t>http://video.pbs.org/video/1832543409/ </a:t>
            </a:r>
            <a:endParaRPr lang="en-US" sz="2700" dirty="0" smtClean="0"/>
          </a:p>
          <a:p>
            <a:pPr marL="365760" lvl="1" indent="0">
              <a:buNone/>
            </a:pPr>
            <a:endParaRPr lang="en-US" sz="2700" dirty="0" smtClean="0"/>
          </a:p>
          <a:p>
            <a:pPr>
              <a:buFont typeface="Wingdings 2" pitchFamily="18" charset="2"/>
              <a:buNone/>
            </a:pPr>
            <a:endParaRPr lang="en-US" dirty="0" smtClean="0"/>
          </a:p>
        </p:txBody>
      </p:sp>
      <p:pic>
        <p:nvPicPr>
          <p:cNvPr id="48131" name="Picture 2" descr="Dead Confederate Soldiers">
            <a:hlinkClick r:id="rId3"/>
          </p:cNvPr>
          <p:cNvPicPr>
            <a:picLocks noChangeAspect="1" noChangeArrowheads="1"/>
          </p:cNvPicPr>
          <p:nvPr/>
        </p:nvPicPr>
        <p:blipFill>
          <a:blip r:embed="rId4" cstate="print"/>
          <a:srcRect/>
          <a:stretch>
            <a:fillRect/>
          </a:stretch>
        </p:blipFill>
        <p:spPr bwMode="auto">
          <a:xfrm>
            <a:off x="4953000" y="914400"/>
            <a:ext cx="4191000" cy="3988210"/>
          </a:xfrm>
          <a:prstGeom prst="rect">
            <a:avLst/>
          </a:prstGeom>
          <a:noFill/>
          <a:ln w="9525">
            <a:noFill/>
            <a:miter lim="800000"/>
            <a:headEnd/>
            <a:tailEnd/>
          </a:ln>
        </p:spPr>
      </p:pic>
    </p:spTree>
    <p:extLst>
      <p:ext uri="{BB962C8B-B14F-4D97-AF65-F5344CB8AC3E}">
        <p14:creationId xmlns:p14="http://schemas.microsoft.com/office/powerpoint/2010/main" val="7425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200" dirty="0"/>
              <a:t>Pickett’s charge across, open farmland, to try and take the high ground was unsuccessful. </a:t>
            </a:r>
            <a:endParaRPr lang="en-US" sz="3600" dirty="0" smtClean="0"/>
          </a:p>
          <a:p>
            <a:endParaRPr lang="en-US" sz="3600" dirty="0"/>
          </a:p>
          <a:p>
            <a:r>
              <a:rPr lang="en-US" sz="3600" dirty="0" smtClean="0"/>
              <a:t>Confederate Lee suffered 28,000 casualties and retreated back to Virginia</a:t>
            </a:r>
          </a:p>
          <a:p>
            <a:endParaRPr lang="en-US" sz="3600" dirty="0"/>
          </a:p>
          <a:p>
            <a:r>
              <a:rPr lang="en-US" sz="3600" dirty="0"/>
              <a:t>Union </a:t>
            </a:r>
            <a:r>
              <a:rPr lang="en-US" sz="3600" dirty="0" smtClean="0"/>
              <a:t>loses 23,000 </a:t>
            </a:r>
          </a:p>
          <a:p>
            <a:endParaRPr lang="en-US" sz="3600" dirty="0" smtClean="0"/>
          </a:p>
          <a:p>
            <a:endParaRPr lang="en-US" sz="3600" dirty="0" smtClean="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8994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457200" y="762000"/>
            <a:ext cx="8229600" cy="5334000"/>
          </a:xfrm>
        </p:spPr>
        <p:txBody>
          <a:bodyPr>
            <a:normAutofit/>
          </a:bodyPr>
          <a:lstStyle/>
          <a:p>
            <a:r>
              <a:rPr lang="en-US" sz="3200" dirty="0" smtClean="0"/>
              <a:t>Result</a:t>
            </a:r>
          </a:p>
          <a:p>
            <a:pPr lvl="1"/>
            <a:r>
              <a:rPr lang="en-US" sz="3200" dirty="0" smtClean="0"/>
              <a:t>Considered the </a:t>
            </a:r>
            <a:r>
              <a:rPr lang="en-US" sz="3200" u="sng" dirty="0" smtClean="0"/>
              <a:t>turning point in the war</a:t>
            </a:r>
          </a:p>
          <a:p>
            <a:pPr lvl="1"/>
            <a:endParaRPr lang="en-US" sz="3200" u="sng" dirty="0"/>
          </a:p>
          <a:p>
            <a:pPr lvl="1"/>
            <a:r>
              <a:rPr lang="en-US" sz="3200" dirty="0"/>
              <a:t>S</a:t>
            </a:r>
            <a:r>
              <a:rPr lang="en-US" sz="3200" dirty="0" smtClean="0"/>
              <a:t>outhern forces are hurt to the point they were not be able to invade the North again during the war. </a:t>
            </a:r>
          </a:p>
          <a:p>
            <a:pPr lvl="1"/>
            <a:endParaRPr lang="en-US" sz="3200" dirty="0" smtClean="0"/>
          </a:p>
          <a:p>
            <a:pPr lvl="1"/>
            <a:endParaRPr lang="en-US" sz="3200" dirty="0" smtClean="0"/>
          </a:p>
          <a:p>
            <a:endParaRPr lang="en-US" dirty="0" smtClean="0"/>
          </a:p>
        </p:txBody>
      </p:sp>
      <p:sp>
        <p:nvSpPr>
          <p:cNvPr id="3" name="Title 2"/>
          <p:cNvSpPr>
            <a:spLocks noGrp="1"/>
          </p:cNvSpPr>
          <p:nvPr>
            <p:ph type="title"/>
          </p:nvPr>
        </p:nvSpPr>
        <p:spPr>
          <a:xfrm>
            <a:off x="457200" y="152400"/>
            <a:ext cx="8229600" cy="609600"/>
          </a:xfrm>
        </p:spPr>
        <p:txBody>
          <a:bodyPr>
            <a:normAutofit fontScale="90000"/>
          </a:bodyPr>
          <a:lstStyle/>
          <a:p>
            <a:pPr>
              <a:defRPr/>
            </a:pPr>
            <a:endParaRPr dirty="0"/>
          </a:p>
        </p:txBody>
      </p:sp>
    </p:spTree>
    <p:extLst>
      <p:ext uri="{BB962C8B-B14F-4D97-AF65-F5344CB8AC3E}">
        <p14:creationId xmlns:p14="http://schemas.microsoft.com/office/powerpoint/2010/main" val="14018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393371"/>
            <a:ext cx="5943600" cy="5056285"/>
          </a:xfrm>
        </p:spPr>
      </p:pic>
      <p:sp>
        <p:nvSpPr>
          <p:cNvPr id="3" name="Title 2"/>
          <p:cNvSpPr>
            <a:spLocks noGrp="1"/>
          </p:cNvSpPr>
          <p:nvPr>
            <p:ph type="title"/>
          </p:nvPr>
        </p:nvSpPr>
        <p:spPr/>
        <p:txBody>
          <a:bodyPr/>
          <a:lstStyle/>
          <a:p>
            <a:r>
              <a:rPr lang="en-US" dirty="0" smtClean="0"/>
              <a:t>Vicksburg: May 8 – July 4, 1863</a:t>
            </a:r>
            <a:endParaRPr lang="en-US" dirty="0"/>
          </a:p>
        </p:txBody>
      </p:sp>
    </p:spTree>
    <p:extLst>
      <p:ext uri="{BB962C8B-B14F-4D97-AF65-F5344CB8AC3E}">
        <p14:creationId xmlns:p14="http://schemas.microsoft.com/office/powerpoint/2010/main" val="1101771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457200" y="1295400"/>
            <a:ext cx="8229600" cy="4800600"/>
          </a:xfrm>
        </p:spPr>
        <p:txBody>
          <a:bodyPr>
            <a:normAutofit/>
          </a:bodyPr>
          <a:lstStyle/>
          <a:p>
            <a:r>
              <a:rPr lang="en-US" dirty="0" smtClean="0"/>
              <a:t>Vicksburg was a Confederate holdout on the Mississippi River keeping the Union from controlling the river</a:t>
            </a:r>
          </a:p>
          <a:p>
            <a:endParaRPr lang="en-US" dirty="0" smtClean="0"/>
          </a:p>
          <a:p>
            <a:r>
              <a:rPr lang="en-US" dirty="0" smtClean="0"/>
              <a:t>In the Spring of 1863, Grant puts Vicksburg under siege</a:t>
            </a:r>
          </a:p>
          <a:p>
            <a:endParaRPr lang="en-US" dirty="0" smtClean="0"/>
          </a:p>
        </p:txBody>
      </p:sp>
      <p:sp>
        <p:nvSpPr>
          <p:cNvPr id="3" name="Title 2"/>
          <p:cNvSpPr>
            <a:spLocks noGrp="1"/>
          </p:cNvSpPr>
          <p:nvPr>
            <p:ph type="title"/>
          </p:nvPr>
        </p:nvSpPr>
        <p:spPr>
          <a:xfrm>
            <a:off x="457200" y="152400"/>
            <a:ext cx="8229600" cy="838200"/>
          </a:xfrm>
        </p:spPr>
        <p:txBody>
          <a:bodyPr/>
          <a:lstStyle/>
          <a:p>
            <a:pPr>
              <a:defRPr/>
            </a:pPr>
            <a:r>
              <a:rPr dirty="0" smtClean="0"/>
              <a:t>Vicksburg</a:t>
            </a:r>
            <a:endParaRPr dirty="0"/>
          </a:p>
        </p:txBody>
      </p:sp>
      <p:pic>
        <p:nvPicPr>
          <p:cNvPr id="50180" name="Picture 2" descr="Battle of Vicksburg, Kurz and Allison.png">
            <a:hlinkClick r:id="rId2"/>
          </p:cNvPr>
          <p:cNvPicPr>
            <a:picLocks noChangeAspect="1" noChangeArrowheads="1"/>
          </p:cNvPicPr>
          <p:nvPr/>
        </p:nvPicPr>
        <p:blipFill>
          <a:blip r:embed="rId3" cstate="print"/>
          <a:srcRect/>
          <a:stretch>
            <a:fillRect/>
          </a:stretch>
        </p:blipFill>
        <p:spPr bwMode="auto">
          <a:xfrm>
            <a:off x="2819400" y="3505200"/>
            <a:ext cx="4419600" cy="3063988"/>
          </a:xfrm>
          <a:prstGeom prst="rect">
            <a:avLst/>
          </a:prstGeom>
          <a:noFill/>
          <a:ln w="9525">
            <a:noFill/>
            <a:miter lim="800000"/>
            <a:headEnd/>
            <a:tailEnd/>
          </a:ln>
        </p:spPr>
      </p:pic>
    </p:spTree>
    <p:extLst>
      <p:ext uri="{BB962C8B-B14F-4D97-AF65-F5344CB8AC3E}">
        <p14:creationId xmlns:p14="http://schemas.microsoft.com/office/powerpoint/2010/main" val="845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lstStyle/>
          <a:p>
            <a:r>
              <a:rPr lang="en-US" dirty="0"/>
              <a:t>The Confederate army </a:t>
            </a:r>
            <a:r>
              <a:rPr lang="en-US" dirty="0" smtClean="0"/>
              <a:t>surrendered </a:t>
            </a:r>
            <a:r>
              <a:rPr lang="en-US" dirty="0"/>
              <a:t>on July 4</a:t>
            </a:r>
          </a:p>
          <a:p>
            <a:endParaRPr lang="en-US" dirty="0" smtClean="0"/>
          </a:p>
          <a:p>
            <a:r>
              <a:rPr lang="en-US" dirty="0" smtClean="0"/>
              <a:t>This </a:t>
            </a:r>
            <a:r>
              <a:rPr lang="en-US" dirty="0"/>
              <a:t>defeat cut the </a:t>
            </a:r>
            <a:r>
              <a:rPr lang="en-US" dirty="0" smtClean="0"/>
              <a:t>Confederacy </a:t>
            </a:r>
            <a:r>
              <a:rPr lang="en-US" dirty="0"/>
              <a:t>into two parts </a:t>
            </a:r>
          </a:p>
          <a:p>
            <a:pPr marL="365760" lvl="1" indent="0">
              <a:buNone/>
            </a:pPr>
            <a:r>
              <a:rPr lang="en-US" dirty="0"/>
              <a:t>completing this part of the </a:t>
            </a:r>
            <a:r>
              <a:rPr lang="en-US" dirty="0" smtClean="0"/>
              <a:t>Anaconda </a:t>
            </a:r>
            <a:r>
              <a:rPr lang="en-US" dirty="0"/>
              <a:t>Plan</a:t>
            </a:r>
          </a:p>
          <a:p>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819400"/>
            <a:ext cx="5324534" cy="3429000"/>
          </a:xfrm>
          <a:prstGeom prst="rect">
            <a:avLst/>
          </a:prstGeom>
        </p:spPr>
      </p:pic>
    </p:spTree>
    <p:extLst>
      <p:ext uri="{BB962C8B-B14F-4D97-AF65-F5344CB8AC3E}">
        <p14:creationId xmlns:p14="http://schemas.microsoft.com/office/powerpoint/2010/main" val="162596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https://www.civilwar.org/learn/videos/vicksburg-campaign</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44029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457200" y="1524000"/>
            <a:ext cx="4495800" cy="4572000"/>
          </a:xfrm>
        </p:spPr>
        <p:txBody>
          <a:bodyPr>
            <a:normAutofit/>
          </a:bodyPr>
          <a:lstStyle/>
          <a:p>
            <a:r>
              <a:rPr lang="en-US" sz="2400" dirty="0" smtClean="0"/>
              <a:t>famous two-minute speech given by Lincoln </a:t>
            </a:r>
            <a:r>
              <a:rPr lang="en-US" sz="2400" dirty="0"/>
              <a:t>to dedicate a cemetery in Gettysburg  </a:t>
            </a:r>
          </a:p>
          <a:p>
            <a:endParaRPr lang="en-US" sz="2400" dirty="0" smtClean="0"/>
          </a:p>
          <a:p>
            <a:r>
              <a:rPr lang="en-US" sz="2400" dirty="0" smtClean="0"/>
              <a:t>given after a two-hour speech by famous orator Edward Everett</a:t>
            </a:r>
          </a:p>
          <a:p>
            <a:r>
              <a:rPr lang="en-US" sz="2400" dirty="0" smtClean="0">
                <a:hlinkClick r:id="rId2"/>
              </a:rPr>
              <a:t>http://www.civilwar.org/battlefields/gettysburg/maps/gettysburg-animated-map/</a:t>
            </a:r>
            <a:endParaRPr lang="en-US" sz="2400" dirty="0" smtClean="0"/>
          </a:p>
          <a:p>
            <a:endParaRPr lang="en-US" sz="2400" dirty="0" smtClean="0"/>
          </a:p>
        </p:txBody>
      </p:sp>
      <p:sp>
        <p:nvSpPr>
          <p:cNvPr id="3" name="Title 2"/>
          <p:cNvSpPr>
            <a:spLocks noGrp="1"/>
          </p:cNvSpPr>
          <p:nvPr>
            <p:ph type="title"/>
          </p:nvPr>
        </p:nvSpPr>
        <p:spPr/>
        <p:txBody>
          <a:bodyPr>
            <a:normAutofit fontScale="90000"/>
          </a:bodyPr>
          <a:lstStyle/>
          <a:p>
            <a:pPr>
              <a:defRPr/>
            </a:pPr>
            <a:r>
              <a:rPr dirty="0" smtClean="0"/>
              <a:t>Gettysburg Address</a:t>
            </a:r>
            <a:br>
              <a:rPr dirty="0" smtClean="0"/>
            </a:br>
            <a:r>
              <a:rPr lang="en-US" dirty="0" smtClean="0"/>
              <a:t>November 1863</a:t>
            </a:r>
            <a:endParaRPr dirty="0"/>
          </a:p>
        </p:txBody>
      </p:sp>
      <p:pic>
        <p:nvPicPr>
          <p:cNvPr id="51204" name="Picture 2" descr="http://blog.constitutioncenter.org/wp-content/uploads/2012/11/gettysburg_address.jpg"/>
          <p:cNvPicPr>
            <a:picLocks noChangeAspect="1" noChangeArrowheads="1"/>
          </p:cNvPicPr>
          <p:nvPr/>
        </p:nvPicPr>
        <p:blipFill>
          <a:blip r:embed="rId3" cstate="print"/>
          <a:srcRect/>
          <a:stretch>
            <a:fillRect/>
          </a:stretch>
        </p:blipFill>
        <p:spPr bwMode="auto">
          <a:xfrm>
            <a:off x="5111750" y="3962400"/>
            <a:ext cx="4032250" cy="2895600"/>
          </a:xfrm>
          <a:prstGeom prst="rect">
            <a:avLst/>
          </a:prstGeom>
          <a:noFill/>
          <a:ln w="9525">
            <a:noFill/>
            <a:miter lim="800000"/>
            <a:headEnd/>
            <a:tailEnd/>
          </a:ln>
        </p:spPr>
      </p:pic>
      <p:pic>
        <p:nvPicPr>
          <p:cNvPr id="51205" name="Picture 4" descr="http://www.angelfire.com/my/abrahamlincoln/LincolnPlatform.jpg"/>
          <p:cNvPicPr>
            <a:picLocks noChangeAspect="1" noChangeArrowheads="1"/>
          </p:cNvPicPr>
          <p:nvPr/>
        </p:nvPicPr>
        <p:blipFill>
          <a:blip r:embed="rId4" cstate="print"/>
          <a:srcRect/>
          <a:stretch>
            <a:fillRect/>
          </a:stretch>
        </p:blipFill>
        <p:spPr bwMode="auto">
          <a:xfrm>
            <a:off x="4997450" y="304800"/>
            <a:ext cx="4146550" cy="3352800"/>
          </a:xfrm>
          <a:prstGeom prst="rect">
            <a:avLst/>
          </a:prstGeom>
          <a:noFill/>
          <a:ln w="9525">
            <a:noFill/>
            <a:miter lim="800000"/>
            <a:headEnd/>
            <a:tailEnd/>
          </a:ln>
        </p:spPr>
      </p:pic>
    </p:spTree>
    <p:extLst>
      <p:ext uri="{BB962C8B-B14F-4D97-AF65-F5344CB8AC3E}">
        <p14:creationId xmlns:p14="http://schemas.microsoft.com/office/powerpoint/2010/main" val="11533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3600" dirty="0" smtClean="0"/>
          </a:p>
          <a:p>
            <a:r>
              <a:rPr lang="en-US" sz="3600" dirty="0" smtClean="0"/>
              <a:t>Union, Major </a:t>
            </a:r>
            <a:r>
              <a:rPr lang="en-US" sz="3600" dirty="0"/>
              <a:t>General John Pope, </a:t>
            </a:r>
            <a:r>
              <a:rPr lang="en-US" sz="3600" dirty="0" smtClean="0"/>
              <a:t>was </a:t>
            </a:r>
            <a:r>
              <a:rPr lang="en-US" sz="3600" dirty="0"/>
              <a:t>soundly beaten </a:t>
            </a:r>
            <a:r>
              <a:rPr lang="en-US" sz="3600" dirty="0" smtClean="0"/>
              <a:t>by Confederate, General </a:t>
            </a:r>
            <a:r>
              <a:rPr lang="en-US" sz="3600" dirty="0"/>
              <a:t>Robert E. Lee’s Army of Northern Virginia</a:t>
            </a:r>
            <a:r>
              <a:rPr lang="en-US" sz="3600" dirty="0" smtClean="0"/>
              <a:t> </a:t>
            </a:r>
            <a:endParaRPr lang="en-US" sz="3600" dirty="0"/>
          </a:p>
          <a:p>
            <a:endParaRPr lang="en-US" dirty="0"/>
          </a:p>
        </p:txBody>
      </p:sp>
      <p:sp>
        <p:nvSpPr>
          <p:cNvPr id="3" name="Title 2"/>
          <p:cNvSpPr>
            <a:spLocks noGrp="1"/>
          </p:cNvSpPr>
          <p:nvPr>
            <p:ph type="title"/>
          </p:nvPr>
        </p:nvSpPr>
        <p:spPr>
          <a:xfrm>
            <a:off x="457200" y="152400"/>
            <a:ext cx="8229600" cy="1524000"/>
          </a:xfrm>
        </p:spPr>
        <p:txBody>
          <a:bodyPr/>
          <a:lstStyle/>
          <a:p>
            <a:pPr algn="ctr"/>
            <a:r>
              <a:rPr lang="en-US" dirty="0" smtClean="0"/>
              <a:t>2</a:t>
            </a:r>
            <a:r>
              <a:rPr lang="en-US" baseline="30000" dirty="0" smtClean="0"/>
              <a:t>nd</a:t>
            </a:r>
            <a:r>
              <a:rPr lang="en-US" dirty="0" smtClean="0"/>
              <a:t> Battle of Bull Run/2</a:t>
            </a:r>
            <a:r>
              <a:rPr lang="en-US" baseline="30000" dirty="0" smtClean="0"/>
              <a:t>nd</a:t>
            </a:r>
            <a:r>
              <a:rPr lang="en-US" dirty="0" smtClean="0"/>
              <a:t> Manassas</a:t>
            </a:r>
            <a:br>
              <a:rPr lang="en-US" dirty="0" smtClean="0"/>
            </a:br>
            <a:r>
              <a:rPr lang="en-US" dirty="0" smtClean="0"/>
              <a:t>August 29-30, 1862</a:t>
            </a:r>
            <a:endParaRPr lang="en-US" dirty="0"/>
          </a:p>
        </p:txBody>
      </p:sp>
    </p:spTree>
    <p:extLst>
      <p:ext uri="{BB962C8B-B14F-4D97-AF65-F5344CB8AC3E}">
        <p14:creationId xmlns:p14="http://schemas.microsoft.com/office/powerpoint/2010/main" val="25521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p:txBody>
          <a:bodyPr>
            <a:normAutofit/>
          </a:bodyPr>
          <a:lstStyle/>
          <a:p>
            <a:r>
              <a:rPr lang="en-US" dirty="0" smtClean="0"/>
              <a:t>The defeats at Gettysburg and Vicksburg limited the South’s fighting power</a:t>
            </a:r>
          </a:p>
          <a:p>
            <a:endParaRPr lang="en-US" dirty="0"/>
          </a:p>
          <a:p>
            <a:r>
              <a:rPr lang="en-US" dirty="0" smtClean="0"/>
              <a:t>the South hoped to call for an armistice rather than a surrender but Lincoln had two generals that would fight (Grant and Sherman)</a:t>
            </a:r>
          </a:p>
          <a:p>
            <a:endParaRPr lang="en-US" dirty="0" smtClean="0"/>
          </a:p>
        </p:txBody>
      </p:sp>
      <p:sp>
        <p:nvSpPr>
          <p:cNvPr id="3" name="Title 2"/>
          <p:cNvSpPr>
            <a:spLocks noGrp="1"/>
          </p:cNvSpPr>
          <p:nvPr>
            <p:ph type="title"/>
          </p:nvPr>
        </p:nvSpPr>
        <p:spPr/>
        <p:txBody>
          <a:bodyPr/>
          <a:lstStyle/>
          <a:p>
            <a:pPr>
              <a:defRPr/>
            </a:pPr>
            <a:r>
              <a:rPr smtClean="0"/>
              <a:t>Confederacy wearing down</a:t>
            </a:r>
            <a:endParaRPr/>
          </a:p>
        </p:txBody>
      </p:sp>
    </p:spTree>
    <p:extLst>
      <p:ext uri="{BB962C8B-B14F-4D97-AF65-F5344CB8AC3E}">
        <p14:creationId xmlns:p14="http://schemas.microsoft.com/office/powerpoint/2010/main" val="216744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Confederate morale was low</a:t>
            </a:r>
          </a:p>
          <a:p>
            <a:pPr lvl="1"/>
            <a:r>
              <a:rPr lang="en-US" dirty="0" smtClean="0"/>
              <a:t>letters </a:t>
            </a:r>
            <a:r>
              <a:rPr lang="en-US" dirty="0"/>
              <a:t>from home talked about the lack of food and shortage of hands for farming</a:t>
            </a:r>
          </a:p>
          <a:p>
            <a:pPr lvl="1"/>
            <a:r>
              <a:rPr lang="en-US" dirty="0"/>
              <a:t> soldiers deserted to the Union</a:t>
            </a:r>
          </a:p>
          <a:p>
            <a:pPr lvl="1"/>
            <a:r>
              <a:rPr lang="en-US" dirty="0"/>
              <a:t>discord in the </a:t>
            </a:r>
            <a:r>
              <a:rPr lang="en-US" dirty="0" smtClean="0"/>
              <a:t>Confederate </a:t>
            </a:r>
            <a:r>
              <a:rPr lang="en-US" dirty="0"/>
              <a:t>government where members of congress did not get </a:t>
            </a:r>
            <a:r>
              <a:rPr lang="en-US" dirty="0" smtClean="0"/>
              <a:t>along</a:t>
            </a:r>
          </a:p>
          <a:p>
            <a:pPr lvl="1"/>
            <a:r>
              <a:rPr lang="en-US" dirty="0" smtClean="0"/>
              <a:t>states </a:t>
            </a:r>
            <a:r>
              <a:rPr lang="en-US" dirty="0"/>
              <a:t>did not get along </a:t>
            </a:r>
          </a:p>
          <a:p>
            <a:pPr lvl="1"/>
            <a:r>
              <a:rPr lang="en-US" dirty="0"/>
              <a:t>peace movements were going on in several states</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91140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pPr>
              <a:defRPr/>
            </a:pPr>
            <a:r>
              <a:rPr dirty="0" smtClean="0"/>
              <a:t>Changing the course of the war</a:t>
            </a:r>
            <a:endParaRPr dirty="0"/>
          </a:p>
        </p:txBody>
      </p:sp>
      <p:sp>
        <p:nvSpPr>
          <p:cNvPr id="53250" name="Content Placeholder 1"/>
          <p:cNvSpPr>
            <a:spLocks noGrp="1"/>
          </p:cNvSpPr>
          <p:nvPr>
            <p:ph sz="half" idx="1"/>
          </p:nvPr>
        </p:nvSpPr>
        <p:spPr>
          <a:xfrm>
            <a:off x="457200" y="1295400"/>
            <a:ext cx="4059936" cy="4800600"/>
          </a:xfrm>
        </p:spPr>
        <p:txBody>
          <a:bodyPr>
            <a:normAutofit/>
          </a:bodyPr>
          <a:lstStyle/>
          <a:p>
            <a:r>
              <a:rPr lang="en-US" sz="2800" dirty="0" smtClean="0"/>
              <a:t>Lincoln appoints Grant as the Commander of all Union forces</a:t>
            </a:r>
          </a:p>
          <a:p>
            <a:pPr marL="0" indent="0">
              <a:buNone/>
            </a:pPr>
            <a:endParaRPr lang="en-US" sz="2000" dirty="0" smtClean="0"/>
          </a:p>
          <a:p>
            <a:pPr marL="0" indent="0">
              <a:buNone/>
            </a:pPr>
            <a:r>
              <a:rPr lang="en-US" sz="2000" dirty="0" smtClean="0"/>
              <a:t>U.S. Grant</a:t>
            </a:r>
          </a:p>
          <a:p>
            <a:pPr>
              <a:buNone/>
            </a:pPr>
            <a:endParaRPr lang="en-US" sz="2400" dirty="0" smtClean="0"/>
          </a:p>
        </p:txBody>
      </p:sp>
      <p:sp>
        <p:nvSpPr>
          <p:cNvPr id="5" name="Content Placeholder 4"/>
          <p:cNvSpPr>
            <a:spLocks noGrp="1"/>
          </p:cNvSpPr>
          <p:nvPr>
            <p:ph sz="half" idx="2"/>
          </p:nvPr>
        </p:nvSpPr>
        <p:spPr>
          <a:xfrm>
            <a:off x="4626864" y="1295400"/>
            <a:ext cx="4059936" cy="4876800"/>
          </a:xfrm>
        </p:spPr>
        <p:txBody>
          <a:bodyPr>
            <a:normAutofit/>
          </a:bodyPr>
          <a:lstStyle/>
          <a:p>
            <a:r>
              <a:rPr lang="en-US" sz="2400" dirty="0"/>
              <a:t>Grant </a:t>
            </a:r>
            <a:r>
              <a:rPr lang="en-US" sz="2400" dirty="0" smtClean="0"/>
              <a:t>appoints </a:t>
            </a:r>
            <a:r>
              <a:rPr lang="en-US" sz="2400" dirty="0"/>
              <a:t>William Tecumseh Sherman </a:t>
            </a:r>
            <a:r>
              <a:rPr lang="en-US" sz="2400" dirty="0" smtClean="0"/>
              <a:t>to be in </a:t>
            </a:r>
            <a:r>
              <a:rPr lang="en-US" sz="2400" dirty="0"/>
              <a:t>charge of the military in Mississippi; he and Sherman both agreed there needed to be a </a:t>
            </a:r>
            <a:r>
              <a:rPr lang="en-US" sz="2400" u="sng" dirty="0"/>
              <a:t>total war</a:t>
            </a:r>
          </a:p>
          <a:p>
            <a:endParaRPr lang="en-US" dirty="0"/>
          </a:p>
        </p:txBody>
      </p:sp>
      <p:pic>
        <p:nvPicPr>
          <p:cNvPr id="53252" name="Picture 2" descr="http://www.sonofthesouth.net/union-generals/sherman/pictures/general-william-tecumseh-sherman.jpg"/>
          <p:cNvPicPr>
            <a:picLocks noChangeAspect="1" noChangeArrowheads="1"/>
          </p:cNvPicPr>
          <p:nvPr/>
        </p:nvPicPr>
        <p:blipFill>
          <a:blip r:embed="rId2" cstate="print"/>
          <a:srcRect/>
          <a:stretch>
            <a:fillRect/>
          </a:stretch>
        </p:blipFill>
        <p:spPr bwMode="auto">
          <a:xfrm>
            <a:off x="5715000" y="3528307"/>
            <a:ext cx="2485571" cy="3024893"/>
          </a:xfrm>
          <a:prstGeom prst="rect">
            <a:avLst/>
          </a:prstGeom>
          <a:noFill/>
          <a:ln w="9525">
            <a:noFill/>
            <a:miter lim="800000"/>
            <a:headEnd/>
            <a:tailEnd/>
          </a:ln>
        </p:spPr>
      </p:pic>
      <p:sp>
        <p:nvSpPr>
          <p:cNvPr id="6" name="TextBox 5"/>
          <p:cNvSpPr txBox="1"/>
          <p:nvPr/>
        </p:nvSpPr>
        <p:spPr>
          <a:xfrm>
            <a:off x="4538907" y="6210300"/>
            <a:ext cx="3505200" cy="381000"/>
          </a:xfrm>
          <a:prstGeom prst="rect">
            <a:avLst/>
          </a:prstGeom>
          <a:noFill/>
        </p:spPr>
        <p:txBody>
          <a:bodyPr wrap="square" rtlCol="0">
            <a:spAutoFit/>
          </a:bodyPr>
          <a:lstStyle/>
          <a:p>
            <a:r>
              <a:rPr lang="en-US" dirty="0" smtClean="0"/>
              <a:t>W.T. Sherman</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490" y="2794100"/>
            <a:ext cx="2425566" cy="3301900"/>
          </a:xfrm>
          <a:prstGeom prst="rect">
            <a:avLst/>
          </a:prstGeom>
        </p:spPr>
      </p:pic>
    </p:spTree>
    <p:extLst>
      <p:ext uri="{BB962C8B-B14F-4D97-AF65-F5344CB8AC3E}">
        <p14:creationId xmlns:p14="http://schemas.microsoft.com/office/powerpoint/2010/main" val="1032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r>
              <a:rPr lang="en-US" sz="3600" dirty="0" smtClean="0"/>
              <a:t>Fighting not just the armies but bringing the war to the people</a:t>
            </a:r>
          </a:p>
          <a:p>
            <a:endParaRPr lang="en-US" dirty="0"/>
          </a:p>
        </p:txBody>
      </p:sp>
      <p:sp>
        <p:nvSpPr>
          <p:cNvPr id="5" name="Title 4"/>
          <p:cNvSpPr>
            <a:spLocks noGrp="1"/>
          </p:cNvSpPr>
          <p:nvPr>
            <p:ph type="title"/>
          </p:nvPr>
        </p:nvSpPr>
        <p:spPr/>
        <p:txBody>
          <a:bodyPr/>
          <a:lstStyle/>
          <a:p>
            <a:r>
              <a:rPr lang="en-US" dirty="0" smtClean="0"/>
              <a:t>Total War </a:t>
            </a:r>
            <a:endParaRPr lang="en-US" dirty="0"/>
          </a:p>
        </p:txBody>
      </p:sp>
    </p:spTree>
    <p:extLst>
      <p:ext uri="{BB962C8B-B14F-4D97-AF65-F5344CB8AC3E}">
        <p14:creationId xmlns:p14="http://schemas.microsoft.com/office/powerpoint/2010/main" val="2326370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593" y="1828800"/>
            <a:ext cx="8582814" cy="3962399"/>
          </a:xfrm>
        </p:spPr>
      </p:pic>
      <p:sp>
        <p:nvSpPr>
          <p:cNvPr id="3" name="Title 2"/>
          <p:cNvSpPr>
            <a:spLocks noGrp="1"/>
          </p:cNvSpPr>
          <p:nvPr>
            <p:ph type="title"/>
          </p:nvPr>
        </p:nvSpPr>
        <p:spPr/>
        <p:txBody>
          <a:bodyPr/>
          <a:lstStyle/>
          <a:p>
            <a:r>
              <a:rPr lang="en-US" dirty="0" smtClean="0"/>
              <a:t>Wilderness: May 1864 </a:t>
            </a:r>
            <a:endParaRPr lang="en-US" dirty="0"/>
          </a:p>
        </p:txBody>
      </p:sp>
    </p:spTree>
    <p:extLst>
      <p:ext uri="{BB962C8B-B14F-4D97-AF65-F5344CB8AC3E}">
        <p14:creationId xmlns:p14="http://schemas.microsoft.com/office/powerpoint/2010/main" val="3171738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Wilderness </a:t>
            </a:r>
            <a:br>
              <a:rPr lang="en-US" dirty="0" smtClean="0"/>
            </a:br>
            <a:r>
              <a:rPr lang="en-US" dirty="0" smtClean="0"/>
              <a:t>Campaign	</a:t>
            </a:r>
            <a:endParaRPr lang="en-US" dirty="0"/>
          </a:p>
        </p:txBody>
      </p:sp>
      <p:sp>
        <p:nvSpPr>
          <p:cNvPr id="3" name="Content Placeholder 2"/>
          <p:cNvSpPr>
            <a:spLocks noGrp="1"/>
          </p:cNvSpPr>
          <p:nvPr>
            <p:ph sz="half" idx="1"/>
          </p:nvPr>
        </p:nvSpPr>
        <p:spPr/>
        <p:txBody>
          <a:bodyPr>
            <a:normAutofit fontScale="92500"/>
          </a:bodyPr>
          <a:lstStyle/>
          <a:p>
            <a:r>
              <a:rPr lang="en-US" dirty="0" smtClean="0"/>
              <a:t>Union Grant versus Confederate Lee in a series of running battles in the woods around Richmond</a:t>
            </a:r>
          </a:p>
          <a:p>
            <a:r>
              <a:rPr lang="en-US" dirty="0" smtClean="0"/>
              <a:t>Including Fredericksburg, Spotsylvania and Cold Harbor</a:t>
            </a:r>
          </a:p>
          <a:p>
            <a:endParaRPr lang="en-US" dirty="0"/>
          </a:p>
          <a:p>
            <a:r>
              <a:rPr lang="en-US" dirty="0" smtClean="0"/>
              <a:t>Lee is forced back to Richmond. </a:t>
            </a:r>
            <a:endParaRPr lang="en-US" dirty="0"/>
          </a:p>
        </p:txBody>
      </p:sp>
      <p:pic>
        <p:nvPicPr>
          <p:cNvPr id="5" name="Content Placeholder 4" descr="wilderness.png"/>
          <p:cNvPicPr>
            <a:picLocks noGrp="1" noChangeAspect="1"/>
          </p:cNvPicPr>
          <p:nvPr>
            <p:ph sz="half" idx="2"/>
          </p:nvPr>
        </p:nvPicPr>
        <p:blipFill>
          <a:blip r:embed="rId2" cstate="print"/>
          <a:stretch>
            <a:fillRect/>
          </a:stretch>
        </p:blipFill>
        <p:spPr>
          <a:xfrm>
            <a:off x="4267200" y="152399"/>
            <a:ext cx="4572000" cy="6987071"/>
          </a:xfrm>
        </p:spPr>
      </p:pic>
    </p:spTree>
    <p:extLst>
      <p:ext uri="{BB962C8B-B14F-4D97-AF65-F5344CB8AC3E}">
        <p14:creationId xmlns:p14="http://schemas.microsoft.com/office/powerpoint/2010/main" val="7722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r>
              <a:rPr lang="en-US" sz="2800" dirty="0" smtClean="0"/>
              <a:t>Sherman occupied and burned Atlanta, Georgia. </a:t>
            </a:r>
          </a:p>
          <a:p>
            <a:r>
              <a:rPr lang="en-US" sz="2800" dirty="0" smtClean="0"/>
              <a:t>He then headed South toward Savannah, Georgia destroying everything…</a:t>
            </a:r>
          </a:p>
          <a:p>
            <a:endParaRPr lang="en-US" sz="2800" dirty="0" smtClean="0"/>
          </a:p>
          <a:p>
            <a:endParaRPr lang="en-US" dirty="0"/>
          </a:p>
        </p:txBody>
      </p:sp>
      <p:sp>
        <p:nvSpPr>
          <p:cNvPr id="3" name="Title 2"/>
          <p:cNvSpPr>
            <a:spLocks noGrp="1"/>
          </p:cNvSpPr>
          <p:nvPr>
            <p:ph type="title"/>
          </p:nvPr>
        </p:nvSpPr>
        <p:spPr>
          <a:xfrm>
            <a:off x="457200" y="0"/>
            <a:ext cx="8229600" cy="838200"/>
          </a:xfrm>
        </p:spPr>
        <p:txBody>
          <a:bodyPr/>
          <a:lstStyle/>
          <a:p>
            <a:r>
              <a:rPr lang="en-US" dirty="0" smtClean="0"/>
              <a:t>Sherman’s March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073" y="2514600"/>
            <a:ext cx="6134100" cy="4048506"/>
          </a:xfrm>
          <a:prstGeom prst="rect">
            <a:avLst/>
          </a:prstGeom>
        </p:spPr>
      </p:pic>
    </p:spTree>
    <p:extLst>
      <p:ext uri="{BB962C8B-B14F-4D97-AF65-F5344CB8AC3E}">
        <p14:creationId xmlns:p14="http://schemas.microsoft.com/office/powerpoint/2010/main" val="10939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457200" y="685800"/>
            <a:ext cx="8229600" cy="5181600"/>
          </a:xfrm>
        </p:spPr>
        <p:txBody>
          <a:bodyPr/>
          <a:lstStyle/>
          <a:p>
            <a:pPr marL="273050" lvl="2" indent="-273050">
              <a:spcBef>
                <a:spcPts val="600"/>
              </a:spcBef>
              <a:buClr>
                <a:schemeClr val="accent2"/>
              </a:buClr>
            </a:pPr>
            <a:r>
              <a:rPr lang="en-US" sz="2400" dirty="0" smtClean="0"/>
              <a:t>…pulling up rail lines, destroying fields, killing animals, burning homes. </a:t>
            </a:r>
            <a:endParaRPr lang="en-US" dirty="0" smtClean="0"/>
          </a:p>
        </p:txBody>
      </p:sp>
      <p:sp>
        <p:nvSpPr>
          <p:cNvPr id="3" name="Title 2"/>
          <p:cNvSpPr>
            <a:spLocks noGrp="1"/>
          </p:cNvSpPr>
          <p:nvPr>
            <p:ph type="title"/>
          </p:nvPr>
        </p:nvSpPr>
        <p:spPr>
          <a:xfrm>
            <a:off x="457200" y="152400"/>
            <a:ext cx="8229600" cy="685800"/>
          </a:xfrm>
        </p:spPr>
        <p:txBody>
          <a:bodyPr>
            <a:normAutofit fontScale="90000"/>
          </a:bodyPr>
          <a:lstStyle/>
          <a:p>
            <a:pPr>
              <a:defRPr/>
            </a:pPr>
            <a:r>
              <a:rPr dirty="0" smtClean="0"/>
              <a:t>Sherman’s March</a:t>
            </a:r>
            <a:endParaRPr dirty="0"/>
          </a:p>
        </p:txBody>
      </p:sp>
      <p:pic>
        <p:nvPicPr>
          <p:cNvPr id="54277" name="Picture 4" descr="http://www.gorhamschools.org/~janellem/Shermans-Burning-Atlanta.jpg"/>
          <p:cNvPicPr>
            <a:picLocks noChangeAspect="1" noChangeArrowheads="1"/>
          </p:cNvPicPr>
          <p:nvPr/>
        </p:nvPicPr>
        <p:blipFill>
          <a:blip r:embed="rId2" cstate="print"/>
          <a:srcRect/>
          <a:stretch>
            <a:fillRect/>
          </a:stretch>
        </p:blipFill>
        <p:spPr bwMode="auto">
          <a:xfrm>
            <a:off x="5562600" y="1447800"/>
            <a:ext cx="3338513" cy="3044825"/>
          </a:xfrm>
          <a:prstGeom prst="rect">
            <a:avLst/>
          </a:prstGeom>
          <a:noFill/>
          <a:ln w="9525">
            <a:noFill/>
            <a:miter lim="800000"/>
            <a:headEnd/>
            <a:tailEnd/>
          </a:ln>
        </p:spPr>
      </p:pic>
      <p:pic>
        <p:nvPicPr>
          <p:cNvPr id="54278" name="Picture 6" descr="http://upload.wikimedia.org/wikipedia/commons/thumb/e/e9/Sherman_sea_1868.jpg/1280px-Sherman_sea_1868.jpg"/>
          <p:cNvPicPr>
            <a:picLocks noChangeAspect="1" noChangeArrowheads="1"/>
          </p:cNvPicPr>
          <p:nvPr/>
        </p:nvPicPr>
        <p:blipFill>
          <a:blip r:embed="rId3" cstate="print"/>
          <a:srcRect/>
          <a:stretch>
            <a:fillRect/>
          </a:stretch>
        </p:blipFill>
        <p:spPr bwMode="auto">
          <a:xfrm>
            <a:off x="2216952" y="3832225"/>
            <a:ext cx="4343400" cy="2844800"/>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00200"/>
            <a:ext cx="4371178" cy="2566016"/>
          </a:xfrm>
          <a:prstGeom prst="rect">
            <a:avLst/>
          </a:prstGeom>
        </p:spPr>
      </p:pic>
    </p:spTree>
    <p:extLst>
      <p:ext uri="{BB962C8B-B14F-4D97-AF65-F5344CB8AC3E}">
        <p14:creationId xmlns:p14="http://schemas.microsoft.com/office/powerpoint/2010/main" val="1510240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http://www.history.com/topics/american-civil-war/battles-of-cold-harbor/videos/shermans-terrifying-tactics?m=528e394da93ae&amp;s=undefined&amp;f=1&amp;free=false</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79902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t>He then turned North to meet </a:t>
            </a:r>
            <a:r>
              <a:rPr lang="en-US" sz="4000" dirty="0" smtClean="0"/>
              <a:t>Grant </a:t>
            </a:r>
            <a:endParaRPr lang="en-US" sz="4000" dirty="0"/>
          </a:p>
          <a:p>
            <a:endParaRPr lang="en-US"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362200"/>
            <a:ext cx="5694066" cy="3886200"/>
          </a:xfrm>
          <a:prstGeom prst="rect">
            <a:avLst/>
          </a:prstGeom>
        </p:spPr>
      </p:pic>
    </p:spTree>
    <p:extLst>
      <p:ext uri="{BB962C8B-B14F-4D97-AF65-F5344CB8AC3E}">
        <p14:creationId xmlns:p14="http://schemas.microsoft.com/office/powerpoint/2010/main" val="526246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a:t>Second Manassas emboldened Lee, leading him to march </a:t>
            </a:r>
            <a:r>
              <a:rPr lang="en-US" sz="3600" dirty="0" smtClean="0"/>
              <a:t>north toward Washington, D.C. invading Maryland.</a:t>
            </a:r>
          </a:p>
          <a:p>
            <a:endParaRPr lang="en-US" sz="3600" dirty="0" smtClean="0"/>
          </a:p>
          <a:p>
            <a:r>
              <a:rPr lang="en-US" sz="3600" dirty="0" smtClean="0"/>
              <a:t>The result was the battles of </a:t>
            </a:r>
            <a:r>
              <a:rPr lang="en-US" sz="3600" dirty="0"/>
              <a:t>battles of Harper’s Ferry, </a:t>
            </a:r>
            <a:r>
              <a:rPr lang="en-US" sz="3600" dirty="0">
                <a:hlinkClick r:id="rId2"/>
              </a:rPr>
              <a:t>South Mountain</a:t>
            </a:r>
            <a:r>
              <a:rPr lang="en-US" sz="3600" dirty="0" smtClean="0"/>
              <a:t>, </a:t>
            </a:r>
            <a:r>
              <a:rPr lang="en-US" sz="3600" dirty="0" smtClean="0">
                <a:hlinkClick r:id="rId3"/>
              </a:rPr>
              <a:t>Antietam</a:t>
            </a:r>
            <a:r>
              <a:rPr lang="en-US" sz="3600" dirty="0"/>
              <a:t>, and Shepherdstown</a:t>
            </a:r>
            <a:r>
              <a:rPr lang="en-US" dirty="0"/>
              <a:t>.</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198622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lstStyle/>
          <a:p>
            <a:r>
              <a:rPr lang="en-US" sz="2800" dirty="0" smtClean="0"/>
              <a:t>When </a:t>
            </a:r>
            <a:r>
              <a:rPr lang="en-US" sz="2800" dirty="0"/>
              <a:t>they got to South Carolina one of Sherman’s men said “Here is where treason began and, by God, here is where it shall end.”</a:t>
            </a:r>
          </a:p>
          <a:p>
            <a:endParaRPr lang="en-US" dirty="0"/>
          </a:p>
        </p:txBody>
      </p:sp>
      <p:sp>
        <p:nvSpPr>
          <p:cNvPr id="3" name="Title 2"/>
          <p:cNvSpPr>
            <a:spLocks noGrp="1"/>
          </p:cNvSpPr>
          <p:nvPr>
            <p:ph type="title"/>
          </p:nvPr>
        </p:nvSpPr>
        <p:spPr>
          <a:xfrm>
            <a:off x="457200" y="152400"/>
            <a:ext cx="8229600" cy="304800"/>
          </a:xfrm>
        </p:spPr>
        <p:txBody>
          <a:bodyPr>
            <a:normAutofit fontScale="90000"/>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915503"/>
            <a:ext cx="5080000" cy="3467100"/>
          </a:xfrm>
          <a:prstGeom prst="rect">
            <a:avLst/>
          </a:prstGeom>
        </p:spPr>
      </p:pic>
    </p:spTree>
    <p:extLst>
      <p:ext uri="{BB962C8B-B14F-4D97-AF65-F5344CB8AC3E}">
        <p14:creationId xmlns:p14="http://schemas.microsoft.com/office/powerpoint/2010/main" val="25358479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txBody>
          <a:bodyPr>
            <a:normAutofit lnSpcReduction="10000"/>
          </a:bodyPr>
          <a:lstStyle/>
          <a:p>
            <a:pPr marL="274320" lvl="2" indent="-274320">
              <a:spcBef>
                <a:spcPts val="600"/>
              </a:spcBef>
              <a:buClr>
                <a:schemeClr val="accent2"/>
              </a:buClr>
            </a:pPr>
            <a:r>
              <a:rPr lang="en-US" sz="2800" dirty="0"/>
              <a:t>as he marched North he continued burning land/houses until he reached </a:t>
            </a:r>
            <a:r>
              <a:rPr lang="en-US" sz="2800" u="sng" dirty="0"/>
              <a:t>North </a:t>
            </a:r>
            <a:r>
              <a:rPr lang="en-US" sz="2800" u="sng" dirty="0" smtClean="0"/>
              <a:t>Carolina</a:t>
            </a:r>
          </a:p>
          <a:p>
            <a:pPr marL="274320" lvl="2" indent="-274320">
              <a:spcBef>
                <a:spcPts val="600"/>
              </a:spcBef>
              <a:buClr>
                <a:schemeClr val="accent2"/>
              </a:buClr>
            </a:pPr>
            <a:endParaRPr lang="en-US" sz="2800" dirty="0"/>
          </a:p>
          <a:p>
            <a:pPr marL="274320" lvl="2" indent="-274320">
              <a:spcBef>
                <a:spcPts val="600"/>
              </a:spcBef>
              <a:buClr>
                <a:schemeClr val="accent2"/>
              </a:buClr>
            </a:pPr>
            <a:endParaRPr lang="en-US" sz="2800" dirty="0"/>
          </a:p>
          <a:p>
            <a:r>
              <a:rPr lang="en-US" dirty="0"/>
              <a:t> "All officers and soldiers of this command are reminded that the State of North Carolina was one of the last States that passed the ordinance of secession. And from the commencement of the war there has been in this State a strong union party...it should not be assumed that the inhabitants are enemies of our government, and it is to be hoped that every effort will be made to prevent any wanton destruction of property, or any unkind treatment of citizens."</a:t>
            </a:r>
          </a:p>
        </p:txBody>
      </p:sp>
      <p:sp>
        <p:nvSpPr>
          <p:cNvPr id="3" name="Title 2"/>
          <p:cNvSpPr>
            <a:spLocks noGrp="1"/>
          </p:cNvSpPr>
          <p:nvPr>
            <p:ph type="title"/>
          </p:nvPr>
        </p:nvSpPr>
        <p:spPr>
          <a:xfrm>
            <a:off x="457200" y="152400"/>
            <a:ext cx="8229600" cy="381000"/>
          </a:xfrm>
        </p:spPr>
        <p:txBody>
          <a:bodyPr>
            <a:normAutofit fontScale="90000"/>
          </a:bodyPr>
          <a:lstStyle/>
          <a:p>
            <a:endParaRPr lang="en-US" dirty="0"/>
          </a:p>
        </p:txBody>
      </p:sp>
    </p:spTree>
    <p:extLst>
      <p:ext uri="{BB962C8B-B14F-4D97-AF65-F5344CB8AC3E}">
        <p14:creationId xmlns:p14="http://schemas.microsoft.com/office/powerpoint/2010/main" val="2486379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457200" y="1295400"/>
            <a:ext cx="5562600" cy="4800600"/>
          </a:xfrm>
        </p:spPr>
        <p:txBody>
          <a:bodyPr>
            <a:normAutofit/>
          </a:bodyPr>
          <a:lstStyle/>
          <a:p>
            <a:r>
              <a:rPr lang="en-US" sz="2400" dirty="0" smtClean="0"/>
              <a:t>Democrats nominated George McClellan as they wanted an armistice</a:t>
            </a:r>
          </a:p>
          <a:p>
            <a:endParaRPr lang="en-US" sz="2400" dirty="0" smtClean="0"/>
          </a:p>
          <a:p>
            <a:r>
              <a:rPr lang="en-US" sz="2400" dirty="0" smtClean="0"/>
              <a:t>Republicans nominated Lincoln who wanted to readmit Confederate states back into the union to try and attract Democrats</a:t>
            </a:r>
          </a:p>
          <a:p>
            <a:endParaRPr lang="en-US" sz="2400" dirty="0" smtClean="0"/>
          </a:p>
          <a:p>
            <a:endParaRPr lang="en-US" sz="2000" dirty="0" smtClean="0"/>
          </a:p>
        </p:txBody>
      </p:sp>
      <p:sp>
        <p:nvSpPr>
          <p:cNvPr id="3" name="Title 2"/>
          <p:cNvSpPr>
            <a:spLocks noGrp="1"/>
          </p:cNvSpPr>
          <p:nvPr>
            <p:ph type="title"/>
          </p:nvPr>
        </p:nvSpPr>
        <p:spPr/>
        <p:txBody>
          <a:bodyPr/>
          <a:lstStyle/>
          <a:p>
            <a:pPr>
              <a:defRPr/>
            </a:pPr>
            <a:r>
              <a:rPr smtClean="0"/>
              <a:t>Election of 1864</a:t>
            </a:r>
            <a:endParaRPr/>
          </a:p>
        </p:txBody>
      </p:sp>
      <p:pic>
        <p:nvPicPr>
          <p:cNvPr id="55300" name="Picture 2" descr="http://upload.wikimedia.org/wikipedia/commons/5/59/1864_US_election_poster.jpg"/>
          <p:cNvPicPr>
            <a:picLocks noChangeAspect="1" noChangeArrowheads="1"/>
          </p:cNvPicPr>
          <p:nvPr/>
        </p:nvPicPr>
        <p:blipFill>
          <a:blip r:embed="rId2" cstate="print"/>
          <a:srcRect/>
          <a:stretch>
            <a:fillRect/>
          </a:stretch>
        </p:blipFill>
        <p:spPr bwMode="auto">
          <a:xfrm>
            <a:off x="5791200" y="381000"/>
            <a:ext cx="3124200" cy="4097338"/>
          </a:xfrm>
          <a:prstGeom prst="rect">
            <a:avLst/>
          </a:prstGeom>
          <a:noFill/>
          <a:ln w="9525">
            <a:noFill/>
            <a:miter lim="800000"/>
            <a:headEnd/>
            <a:tailEnd/>
          </a:ln>
        </p:spPr>
      </p:pic>
    </p:spTree>
    <p:extLst>
      <p:ext uri="{BB962C8B-B14F-4D97-AF65-F5344CB8AC3E}">
        <p14:creationId xmlns:p14="http://schemas.microsoft.com/office/powerpoint/2010/main" val="15675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399"/>
            <a:ext cx="8229600" cy="1582271"/>
          </a:xfrm>
        </p:spPr>
        <p:txBody>
          <a:bodyPr>
            <a:noAutofit/>
          </a:bodyPr>
          <a:lstStyle/>
          <a:p>
            <a:r>
              <a:rPr lang="en-US" sz="2800" dirty="0">
                <a:solidFill>
                  <a:schemeClr val="bg1"/>
                </a:solidFill>
              </a:rPr>
              <a:t>It did not look like Lincoln would win the election but the union forces would take Atlanta and some Union victories encouraged people in the North to vote for him</a:t>
            </a:r>
            <a:r>
              <a:rPr lang="en-US" sz="2800" dirty="0" smtClean="0">
                <a:solidFill>
                  <a:schemeClr val="bg1"/>
                </a:solidFill>
              </a:rPr>
              <a:t>.</a:t>
            </a:r>
            <a:endParaRPr lang="en-US" sz="2800" dirty="0">
              <a:solidFill>
                <a:schemeClr val="bg1"/>
              </a:solidFill>
            </a:endParaRPr>
          </a:p>
        </p:txBody>
      </p:sp>
      <p:pic>
        <p:nvPicPr>
          <p:cNvPr id="4" name="Picture 4" descr="http://www.ushistory.org/us/images/00035719.jpg"/>
          <p:cNvPicPr>
            <a:picLocks noGrp="1" noChangeAspect="1" noChangeArrowheads="1"/>
          </p:cNvPicPr>
          <p:nvPr>
            <p:ph idx="1"/>
          </p:nvPr>
        </p:nvPicPr>
        <p:blipFill>
          <a:blip r:embed="rId2" cstate="print"/>
          <a:srcRect/>
          <a:stretch>
            <a:fillRect/>
          </a:stretch>
        </p:blipFill>
        <p:spPr bwMode="auto">
          <a:xfrm>
            <a:off x="250599" y="1913964"/>
            <a:ext cx="8287187" cy="4495799"/>
          </a:xfrm>
          <a:prstGeom prst="rect">
            <a:avLst/>
          </a:prstGeom>
          <a:noFill/>
          <a:ln w="9525">
            <a:noFill/>
            <a:miter lim="800000"/>
            <a:headEnd/>
            <a:tailEnd/>
          </a:ln>
        </p:spPr>
      </p:pic>
    </p:spTree>
    <p:extLst>
      <p:ext uri="{BB962C8B-B14F-4D97-AF65-F5344CB8AC3E}">
        <p14:creationId xmlns:p14="http://schemas.microsoft.com/office/powerpoint/2010/main" val="17157031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457200" y="1524000"/>
            <a:ext cx="8229600" cy="4572000"/>
          </a:xfrm>
        </p:spPr>
        <p:txBody>
          <a:bodyPr/>
          <a:lstStyle/>
          <a:p>
            <a:pPr marL="0" indent="0">
              <a:buNone/>
            </a:pPr>
            <a:r>
              <a:rPr lang="en-US" sz="2400" dirty="0" smtClean="0"/>
              <a:t>Appomattox Court  House</a:t>
            </a:r>
          </a:p>
          <a:p>
            <a:endParaRPr lang="en-US" sz="2400" dirty="0"/>
          </a:p>
          <a:p>
            <a:r>
              <a:rPr lang="en-US" sz="2400" dirty="0" smtClean="0"/>
              <a:t>Lee and Grant met on April 9, 1865 in a Virginia village called Appomattox Court House </a:t>
            </a:r>
          </a:p>
          <a:p>
            <a:r>
              <a:rPr lang="en-US" sz="2400" dirty="0" smtClean="0"/>
              <a:t>Lee (Confederate commander) surrenders to Grant (Union commander)</a:t>
            </a:r>
          </a:p>
          <a:p>
            <a:endParaRPr lang="en-US" sz="2400" dirty="0" smtClean="0"/>
          </a:p>
        </p:txBody>
      </p:sp>
      <p:sp>
        <p:nvSpPr>
          <p:cNvPr id="3" name="Title 2"/>
          <p:cNvSpPr>
            <a:spLocks noGrp="1"/>
          </p:cNvSpPr>
          <p:nvPr>
            <p:ph type="title"/>
          </p:nvPr>
        </p:nvSpPr>
        <p:spPr/>
        <p:txBody>
          <a:bodyPr/>
          <a:lstStyle/>
          <a:p>
            <a:pPr>
              <a:defRPr/>
            </a:pPr>
            <a:r>
              <a:rPr dirty="0" smtClean="0"/>
              <a:t>End of the War</a:t>
            </a:r>
            <a:endParaRPr dirty="0"/>
          </a:p>
        </p:txBody>
      </p:sp>
      <p:pic>
        <p:nvPicPr>
          <p:cNvPr id="56325" name="Picture 4" descr="http://upload.wikimedia.org/wikipedia/en/thumb/8/8c/McLean_House_Parlor.jpg/800px-McLean_House_Parlor.jpg">
            <a:hlinkClick r:id="rId2" tooltip="Panoramic image of the reconstructed parlor of the McLean House. Ulysses S. Grant sat at the simple wooden table on the right, while Robert E. Lee sat at the more ornate marble-topped table on the left."/>
          </p:cNvPr>
          <p:cNvPicPr>
            <a:picLocks noChangeAspect="1" noChangeArrowheads="1"/>
          </p:cNvPicPr>
          <p:nvPr/>
        </p:nvPicPr>
        <p:blipFill>
          <a:blip r:embed="rId3" cstate="print"/>
          <a:srcRect/>
          <a:stretch>
            <a:fillRect/>
          </a:stretch>
        </p:blipFill>
        <p:spPr bwMode="auto">
          <a:xfrm>
            <a:off x="4419600" y="0"/>
            <a:ext cx="4508500" cy="1989138"/>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500" y="3777530"/>
            <a:ext cx="5181600" cy="3080470"/>
          </a:xfrm>
          <a:prstGeom prst="rect">
            <a:avLst/>
          </a:prstGeom>
        </p:spPr>
      </p:pic>
    </p:spTree>
    <p:extLst>
      <p:ext uri="{BB962C8B-B14F-4D97-AF65-F5344CB8AC3E}">
        <p14:creationId xmlns:p14="http://schemas.microsoft.com/office/powerpoint/2010/main" val="3605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57800"/>
          </a:xfrm>
        </p:spPr>
        <p:txBody>
          <a:bodyPr/>
          <a:lstStyle/>
          <a:p>
            <a:endParaRPr lang="en-US" sz="3200" dirty="0" smtClean="0"/>
          </a:p>
          <a:p>
            <a:endParaRPr lang="en-US" sz="3200" dirty="0" smtClean="0"/>
          </a:p>
          <a:p>
            <a:r>
              <a:rPr lang="en-US" sz="3200" dirty="0" smtClean="0"/>
              <a:t>The Civil War is ALMOST OVER even though Davis wanted to continue. </a:t>
            </a:r>
          </a:p>
          <a:p>
            <a:endParaRPr lang="en-US" dirty="0"/>
          </a:p>
        </p:txBody>
      </p:sp>
      <p:sp>
        <p:nvSpPr>
          <p:cNvPr id="3" name="Title 2"/>
          <p:cNvSpPr>
            <a:spLocks noGrp="1"/>
          </p:cNvSpPr>
          <p:nvPr>
            <p:ph type="title"/>
          </p:nvPr>
        </p:nvSpPr>
        <p:spPr>
          <a:xfrm>
            <a:off x="457200" y="152400"/>
            <a:ext cx="8229600" cy="685800"/>
          </a:xfrm>
        </p:spPr>
        <p:txBody>
          <a:bodyPr>
            <a:normAutofit fontScale="90000"/>
          </a:bodyPr>
          <a:lstStyle/>
          <a:p>
            <a:endParaRPr lang="en-US" dirty="0"/>
          </a:p>
        </p:txBody>
      </p:sp>
    </p:spTree>
    <p:extLst>
      <p:ext uri="{BB962C8B-B14F-4D97-AF65-F5344CB8AC3E}">
        <p14:creationId xmlns:p14="http://schemas.microsoft.com/office/powerpoint/2010/main" val="20024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1951"/>
            <a:ext cx="8229600" cy="4572000"/>
          </a:xfrm>
        </p:spPr>
        <p:txBody>
          <a:bodyPr/>
          <a:lstStyle/>
          <a:p>
            <a:r>
              <a:rPr lang="en-US" dirty="0" smtClean="0">
                <a:hlinkClick r:id="rId2"/>
              </a:rPr>
              <a:t>http://www.history.com/topics/american-civil-war/american-civil-war-history/videos/surrender-at-appomattox?m=528e394da93ae&amp;s=undefined&amp;f=1&amp;free=false</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92634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lstStyle/>
          <a:p>
            <a:pPr marL="0" indent="0">
              <a:buNone/>
            </a:pPr>
            <a:endParaRPr lang="en-US" dirty="0" smtClean="0"/>
          </a:p>
          <a:p>
            <a:r>
              <a:rPr lang="en-US" dirty="0" smtClean="0"/>
              <a:t>On </a:t>
            </a:r>
            <a:r>
              <a:rPr lang="en-US" dirty="0"/>
              <a:t>April 26, 1865 </a:t>
            </a:r>
            <a:r>
              <a:rPr lang="en-US" dirty="0" smtClean="0"/>
              <a:t>in Durham, NC, Confederate Joseph E. Johnston surrenders to Union W. T. Sherman.  This was the </a:t>
            </a:r>
            <a:r>
              <a:rPr lang="en-US" dirty="0"/>
              <a:t>largest surrender of Confederate </a:t>
            </a:r>
            <a:r>
              <a:rPr lang="en-US" dirty="0" smtClean="0"/>
              <a:t>soldiers (89,270)</a:t>
            </a:r>
          </a:p>
          <a:p>
            <a:endParaRPr lang="en-US" dirty="0"/>
          </a:p>
          <a:p>
            <a:r>
              <a:rPr lang="en-US" dirty="0"/>
              <a:t> </a:t>
            </a:r>
            <a:r>
              <a:rPr lang="en-US" dirty="0" smtClean="0"/>
              <a:t>It was not until </a:t>
            </a:r>
          </a:p>
          <a:p>
            <a:pPr marL="0" indent="0">
              <a:buNone/>
            </a:pPr>
            <a:r>
              <a:rPr lang="en-US" dirty="0" smtClean="0"/>
              <a:t>August </a:t>
            </a:r>
            <a:r>
              <a:rPr lang="en-US" dirty="0"/>
              <a:t>20, 1866, </a:t>
            </a:r>
            <a:endParaRPr lang="en-US" dirty="0" smtClean="0"/>
          </a:p>
          <a:p>
            <a:pPr marL="0" indent="0">
              <a:buNone/>
            </a:pPr>
            <a:r>
              <a:rPr lang="en-US" dirty="0" smtClean="0"/>
              <a:t>that </a:t>
            </a:r>
            <a:r>
              <a:rPr lang="en-US" dirty="0"/>
              <a:t>the President </a:t>
            </a:r>
            <a:endParaRPr lang="en-US" dirty="0" smtClean="0"/>
          </a:p>
          <a:p>
            <a:pPr marL="0" indent="0">
              <a:buNone/>
            </a:pPr>
            <a:r>
              <a:rPr lang="en-US" dirty="0" smtClean="0"/>
              <a:t>formally declared </a:t>
            </a:r>
            <a:r>
              <a:rPr lang="en-US" dirty="0"/>
              <a:t>an </a:t>
            </a:r>
            <a:endParaRPr lang="en-US" dirty="0" smtClean="0"/>
          </a:p>
          <a:p>
            <a:pPr marL="0" indent="0">
              <a:buNone/>
            </a:pPr>
            <a:r>
              <a:rPr lang="en-US" dirty="0" smtClean="0"/>
              <a:t>end </a:t>
            </a:r>
            <a:r>
              <a:rPr lang="en-US" dirty="0"/>
              <a:t>to the </a:t>
            </a:r>
            <a:r>
              <a:rPr lang="en-US" dirty="0" smtClean="0"/>
              <a:t>war.</a:t>
            </a:r>
            <a:endParaRPr lang="en-US" dirty="0"/>
          </a:p>
        </p:txBody>
      </p:sp>
      <p:sp>
        <p:nvSpPr>
          <p:cNvPr id="3" name="Title 2"/>
          <p:cNvSpPr>
            <a:spLocks noGrp="1"/>
          </p:cNvSpPr>
          <p:nvPr>
            <p:ph type="title"/>
          </p:nvPr>
        </p:nvSpPr>
        <p:spPr>
          <a:xfrm>
            <a:off x="457200" y="152400"/>
            <a:ext cx="8229600" cy="762000"/>
          </a:xfrm>
        </p:spPr>
        <p:txBody>
          <a:bodyPr>
            <a:normAutofit/>
          </a:bodyPr>
          <a:lstStyle/>
          <a:p>
            <a:r>
              <a:rPr lang="en-US" dirty="0" smtClean="0"/>
              <a:t>Bennett Place, Durham, NC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727" y="3048000"/>
            <a:ext cx="4790464" cy="3588224"/>
          </a:xfrm>
          <a:prstGeom prst="rect">
            <a:avLst/>
          </a:prstGeom>
        </p:spPr>
      </p:pic>
    </p:spTree>
    <p:extLst>
      <p:ext uri="{BB962C8B-B14F-4D97-AF65-F5344CB8AC3E}">
        <p14:creationId xmlns:p14="http://schemas.microsoft.com/office/powerpoint/2010/main" val="2621819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But…as Lee’s army marches North…a simple mistake leads to the bloodiest single day of the Civil War</a:t>
            </a:r>
            <a:endParaRPr lang="en-US" sz="40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26762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3147"/>
            <a:ext cx="8458200" cy="2339102"/>
          </a:xfrm>
          <a:prstGeom prst="rect">
            <a:avLst/>
          </a:prstGeom>
        </p:spPr>
        <p:txBody>
          <a:bodyPr wrap="square">
            <a:spAutoFit/>
          </a:bodyPr>
          <a:lstStyle/>
          <a:p>
            <a:endParaRPr lang="en-US" dirty="0" smtClean="0">
              <a:solidFill>
                <a:srgbClr val="333333"/>
              </a:solidFill>
              <a:latin typeface="georgia" panose="02040502050405020303" pitchFamily="18" charset="0"/>
            </a:endParaRPr>
          </a:p>
          <a:p>
            <a:endParaRPr lang="en-US" dirty="0">
              <a:solidFill>
                <a:srgbClr val="333333"/>
              </a:solidFill>
              <a:latin typeface="georgia" panose="02040502050405020303" pitchFamily="18" charset="0"/>
            </a:endParaRPr>
          </a:p>
          <a:p>
            <a:endParaRPr lang="en-US" dirty="0" smtClean="0">
              <a:solidFill>
                <a:srgbClr val="333333"/>
              </a:solidFill>
              <a:latin typeface="georgia" panose="02040502050405020303" pitchFamily="18" charset="0"/>
            </a:endParaRPr>
          </a:p>
          <a:p>
            <a:endParaRPr lang="en-US" dirty="0">
              <a:solidFill>
                <a:srgbClr val="333333"/>
              </a:solidFill>
              <a:latin typeface="georgia" panose="02040502050405020303" pitchFamily="18" charset="0"/>
            </a:endParaRPr>
          </a:p>
          <a:p>
            <a:endParaRPr lang="en-US" dirty="0" smtClean="0">
              <a:solidFill>
                <a:srgbClr val="333333"/>
              </a:solidFill>
              <a:latin typeface="georgia" panose="02040502050405020303" pitchFamily="18" charset="0"/>
            </a:endParaRPr>
          </a:p>
          <a:p>
            <a:endParaRPr lang="en-US" dirty="0">
              <a:solidFill>
                <a:srgbClr val="333333"/>
              </a:solidFill>
              <a:latin typeface="georgia" panose="02040502050405020303" pitchFamily="18" charset="0"/>
            </a:endParaRPr>
          </a:p>
          <a:p>
            <a:endParaRPr lang="en-US" dirty="0" smtClean="0">
              <a:solidFill>
                <a:srgbClr val="333333"/>
              </a:solidFill>
              <a:latin typeface="georgia" panose="02040502050405020303" pitchFamily="18" charset="0"/>
            </a:endParaRPr>
          </a:p>
          <a:p>
            <a:endParaRPr lang="en-US" sz="2000" dirty="0">
              <a:solidFill>
                <a:srgbClr val="333333"/>
              </a:solidFill>
              <a:latin typeface="georgia" panose="02040502050405020303" pitchFamily="18" charset="0"/>
            </a:endParaRPr>
          </a:p>
        </p:txBody>
      </p:sp>
      <p:sp>
        <p:nvSpPr>
          <p:cNvPr id="5" name="Title 4"/>
          <p:cNvSpPr>
            <a:spLocks noGrp="1"/>
          </p:cNvSpPr>
          <p:nvPr>
            <p:ph type="title"/>
          </p:nvPr>
        </p:nvSpPr>
        <p:spPr>
          <a:xfrm>
            <a:off x="457200" y="152400"/>
            <a:ext cx="8229600" cy="583555"/>
          </a:xfrm>
        </p:spPr>
        <p:txBody>
          <a:bodyPr>
            <a:normAutofit fontScale="90000"/>
          </a:bodyPr>
          <a:lstStyle/>
          <a:p>
            <a:endParaRPr lang="en-US" dirty="0"/>
          </a:p>
        </p:txBody>
      </p:sp>
      <p:sp>
        <p:nvSpPr>
          <p:cNvPr id="6" name="Content Placeholder 5"/>
          <p:cNvSpPr>
            <a:spLocks noGrp="1"/>
          </p:cNvSpPr>
          <p:nvPr>
            <p:ph idx="1"/>
          </p:nvPr>
        </p:nvSpPr>
        <p:spPr>
          <a:xfrm>
            <a:off x="457200" y="914400"/>
            <a:ext cx="8229600" cy="5181600"/>
          </a:xfrm>
        </p:spPr>
        <p:txBody>
          <a:bodyPr/>
          <a:lstStyle/>
          <a:p>
            <a:r>
              <a:rPr lang="en-US" sz="3600" dirty="0">
                <a:latin typeface="georgia" panose="02040502050405020303" pitchFamily="18" charset="0"/>
              </a:rPr>
              <a:t>Early on the morning of September 13th, Cpl. Barton Mitchell of the 27th Indiana found a bulky envelope on the ground outside a recently vacated Confederate camp, </a:t>
            </a:r>
            <a:r>
              <a:rPr lang="en-US" sz="3600" dirty="0" smtClean="0">
                <a:latin typeface="georgia" panose="02040502050405020303" pitchFamily="18" charset="0"/>
              </a:rPr>
              <a:t>inside </a:t>
            </a:r>
            <a:r>
              <a:rPr lang="en-US" sz="3600" dirty="0">
                <a:latin typeface="georgia" panose="02040502050405020303" pitchFamily="18" charset="0"/>
              </a:rPr>
              <a:t>was an official-looking paper wrapped around three cigars. </a:t>
            </a:r>
            <a:endParaRPr lang="en-US" sz="3600" dirty="0" smtClean="0">
              <a:latin typeface="georgia" panose="02040502050405020303" pitchFamily="18" charset="0"/>
            </a:endParaRPr>
          </a:p>
          <a:p>
            <a:endParaRPr lang="en-US" sz="2800" dirty="0">
              <a:solidFill>
                <a:srgbClr val="333333"/>
              </a:solidFill>
              <a:latin typeface="georgia" panose="02040502050405020303" pitchFamily="18" charset="0"/>
            </a:endParaRPr>
          </a:p>
        </p:txBody>
      </p:sp>
    </p:spTree>
    <p:extLst>
      <p:ext uri="{BB962C8B-B14F-4D97-AF65-F5344CB8AC3E}">
        <p14:creationId xmlns:p14="http://schemas.microsoft.com/office/powerpoint/2010/main" val="4273067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486400"/>
          </a:xfrm>
        </p:spPr>
        <p:txBody>
          <a:bodyPr>
            <a:normAutofit lnSpcReduction="10000"/>
          </a:bodyPr>
          <a:lstStyle/>
          <a:p>
            <a:r>
              <a:rPr lang="en-US" sz="4800" dirty="0">
                <a:latin typeface="georgia" panose="02040502050405020303" pitchFamily="18" charset="0"/>
              </a:rPr>
              <a:t>The document </a:t>
            </a:r>
            <a:r>
              <a:rPr lang="en-US" sz="4800" dirty="0" smtClean="0">
                <a:latin typeface="georgia" panose="02040502050405020303" pitchFamily="18" charset="0"/>
              </a:rPr>
              <a:t>that ended </a:t>
            </a:r>
            <a:r>
              <a:rPr lang="en-US" sz="4800" dirty="0">
                <a:latin typeface="georgia" panose="02040502050405020303" pitchFamily="18" charset="0"/>
              </a:rPr>
              <a:t>with, “By command of General Robert E. Lee” was an authentic copy of Special Order 191, Lee’s battle </a:t>
            </a:r>
            <a:r>
              <a:rPr lang="en-US" sz="4800" dirty="0" smtClean="0">
                <a:latin typeface="georgia" panose="02040502050405020303" pitchFamily="18" charset="0"/>
              </a:rPr>
              <a:t>commands</a:t>
            </a:r>
            <a:r>
              <a:rPr lang="en-US" sz="4800" dirty="0">
                <a:latin typeface="georgia" panose="02040502050405020303" pitchFamily="18" charset="0"/>
              </a:rPr>
              <a:t> </a:t>
            </a:r>
            <a:r>
              <a:rPr lang="en-US" sz="4800" dirty="0" smtClean="0">
                <a:latin typeface="georgia" panose="02040502050405020303" pitchFamily="18" charset="0"/>
              </a:rPr>
              <a:t>and showed that Jackson and Lee’s armies would </a:t>
            </a:r>
            <a:r>
              <a:rPr lang="en-US" sz="4800" smtClean="0">
                <a:latin typeface="georgia" panose="02040502050405020303" pitchFamily="18" charset="0"/>
              </a:rPr>
              <a:t>be separated. </a:t>
            </a:r>
            <a:endParaRPr lang="en-US" sz="4800" dirty="0">
              <a:latin typeface="georgia" panose="02040502050405020303" pitchFamily="18" charset="0"/>
            </a:endParaRPr>
          </a:p>
          <a:p>
            <a:endParaRPr lang="en-US" dirty="0"/>
          </a:p>
          <a:p>
            <a:endParaRPr lang="en-US" dirty="0"/>
          </a:p>
        </p:txBody>
      </p:sp>
      <p:sp>
        <p:nvSpPr>
          <p:cNvPr id="3" name="Title 2"/>
          <p:cNvSpPr>
            <a:spLocks noGrp="1"/>
          </p:cNvSpPr>
          <p:nvPr>
            <p:ph type="title"/>
          </p:nvPr>
        </p:nvSpPr>
        <p:spPr/>
        <p:txBody>
          <a:bodyPr/>
          <a:lstStyle/>
          <a:p>
            <a:r>
              <a:rPr lang="en-US" dirty="0" smtClean="0"/>
              <a:t>t</a:t>
            </a:r>
            <a:endParaRPr lang="en-US" dirty="0"/>
          </a:p>
        </p:txBody>
      </p:sp>
    </p:spTree>
    <p:extLst>
      <p:ext uri="{BB962C8B-B14F-4D97-AF65-F5344CB8AC3E}">
        <p14:creationId xmlns:p14="http://schemas.microsoft.com/office/powerpoint/2010/main" val="1440098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181600"/>
          </a:xfrm>
        </p:spPr>
        <p:txBody>
          <a:bodyPr>
            <a:normAutofit lnSpcReduction="10000"/>
          </a:bodyPr>
          <a:lstStyle/>
          <a:p>
            <a:r>
              <a:rPr lang="en-US" sz="3200" dirty="0">
                <a:latin typeface="georgia" panose="02040502050405020303" pitchFamily="18" charset="0"/>
              </a:rPr>
              <a:t>By late morning it was in the hands of General McClellan </a:t>
            </a:r>
            <a:r>
              <a:rPr lang="en-US" sz="3200" dirty="0" smtClean="0">
                <a:latin typeface="georgia" panose="02040502050405020303" pitchFamily="18" charset="0"/>
              </a:rPr>
              <a:t>.</a:t>
            </a:r>
          </a:p>
          <a:p>
            <a:endParaRPr lang="en-US" sz="3200" dirty="0">
              <a:latin typeface="georgia" panose="02040502050405020303" pitchFamily="18" charset="0"/>
            </a:endParaRPr>
          </a:p>
          <a:p>
            <a:r>
              <a:rPr lang="en-US" sz="3200" dirty="0" smtClean="0">
                <a:latin typeface="georgia" panose="02040502050405020303" pitchFamily="18" charset="0"/>
              </a:rPr>
              <a:t>McClellan </a:t>
            </a:r>
            <a:r>
              <a:rPr lang="en-US" sz="3200" dirty="0">
                <a:latin typeface="georgia" panose="02040502050405020303" pitchFamily="18" charset="0"/>
              </a:rPr>
              <a:t>knew immediately that the documents offered him the chance at a huge victory. As he told Gen. John Gibbon: </a:t>
            </a:r>
            <a:endParaRPr lang="en-US" sz="3200" dirty="0" smtClean="0">
              <a:latin typeface="georgia" panose="02040502050405020303" pitchFamily="18" charset="0"/>
            </a:endParaRPr>
          </a:p>
          <a:p>
            <a:pPr marL="0" indent="0">
              <a:buNone/>
            </a:pPr>
            <a:endParaRPr lang="en-US" sz="3200" dirty="0">
              <a:latin typeface="georgia" panose="02040502050405020303" pitchFamily="18" charset="0"/>
            </a:endParaRPr>
          </a:p>
          <a:p>
            <a:pPr marL="0" indent="0">
              <a:buNone/>
            </a:pPr>
            <a:r>
              <a:rPr lang="en-US" sz="3200" dirty="0" smtClean="0">
                <a:latin typeface="georgia" panose="02040502050405020303" pitchFamily="18" charset="0"/>
              </a:rPr>
              <a:t>“</a:t>
            </a:r>
            <a:r>
              <a:rPr lang="en-US" sz="3200" dirty="0">
                <a:latin typeface="georgia" panose="02040502050405020303" pitchFamily="18" charset="0"/>
              </a:rPr>
              <a:t>Here is a paper by which if I am unable to whip Bobby Lee, I will be willing to go home.”</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504900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3610</TotalTime>
  <Words>1620</Words>
  <Application>Microsoft Office PowerPoint</Application>
  <PresentationFormat>On-screen Show (4:3)</PresentationFormat>
  <Paragraphs>218</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Constantia</vt:lpstr>
      <vt:lpstr>georgia</vt:lpstr>
      <vt:lpstr>Wingdings 2</vt:lpstr>
      <vt:lpstr>Paper</vt:lpstr>
      <vt:lpstr>Fighting for the capitals</vt:lpstr>
      <vt:lpstr>Seven Days’ Battles June 21 to July 1, 1862</vt:lpstr>
      <vt:lpstr>Seven Days’ Battles</vt:lpstr>
      <vt:lpstr>2nd Battle of Bull Run/2nd Manassas August 29-30, 1862</vt:lpstr>
      <vt:lpstr>PowerPoint Presentation</vt:lpstr>
      <vt:lpstr>PowerPoint Presentation</vt:lpstr>
      <vt:lpstr>PowerPoint Presentation</vt:lpstr>
      <vt:lpstr>t</vt:lpstr>
      <vt:lpstr>PowerPoint Presentation</vt:lpstr>
      <vt:lpstr>PowerPoint Presentation</vt:lpstr>
      <vt:lpstr>Antietam – September 16-18, 1862</vt:lpstr>
      <vt:lpstr>PowerPoint Presentation</vt:lpstr>
      <vt:lpstr>PowerPoint Presentation</vt:lpstr>
      <vt:lpstr>PowerPoint Presentation</vt:lpstr>
      <vt:lpstr>PowerPoint Presentation</vt:lpstr>
      <vt:lpstr>PowerPoint Presentation</vt:lpstr>
      <vt:lpstr>PowerPoint Presentation</vt:lpstr>
      <vt:lpstr>Emancipation Proclamation</vt:lpstr>
      <vt:lpstr>PowerPoint Presentation</vt:lpstr>
      <vt:lpstr>Emancipation Proclamation</vt:lpstr>
      <vt:lpstr>Reaction to proclamation:  </vt:lpstr>
      <vt:lpstr>Conscription (draft)</vt:lpstr>
      <vt:lpstr>PowerPoint Presentation</vt:lpstr>
      <vt:lpstr>PowerPoint Presentation</vt:lpstr>
      <vt:lpstr>Chancellorsville April 30 – May 6, 1863</vt:lpstr>
      <vt:lpstr>PowerPoint Presentation</vt:lpstr>
      <vt:lpstr>PowerPoint Presentation</vt:lpstr>
      <vt:lpstr>Chancellorsville</vt:lpstr>
      <vt:lpstr>Gettysburg: July 1-3, 1863</vt:lpstr>
      <vt:lpstr>Gettysburg</vt:lpstr>
      <vt:lpstr>PowerPoint Presentation</vt:lpstr>
      <vt:lpstr>PowerPoint Presentation</vt:lpstr>
      <vt:lpstr>PowerPoint Presentation</vt:lpstr>
      <vt:lpstr>PowerPoint Presentation</vt:lpstr>
      <vt:lpstr>Vicksburg: May 8 – July 4, 1863</vt:lpstr>
      <vt:lpstr>Vicksburg</vt:lpstr>
      <vt:lpstr>PowerPoint Presentation</vt:lpstr>
      <vt:lpstr>PowerPoint Presentation</vt:lpstr>
      <vt:lpstr>Gettysburg Address November 1863</vt:lpstr>
      <vt:lpstr>Confederacy wearing down</vt:lpstr>
      <vt:lpstr>PowerPoint Presentation</vt:lpstr>
      <vt:lpstr>Changing the course of the war</vt:lpstr>
      <vt:lpstr>Total War </vt:lpstr>
      <vt:lpstr>Wilderness: May 1864 </vt:lpstr>
      <vt:lpstr>Wilderness  Campaign </vt:lpstr>
      <vt:lpstr>Sherman’s March</vt:lpstr>
      <vt:lpstr>Sherman’s March</vt:lpstr>
      <vt:lpstr>PowerPoint Presentation</vt:lpstr>
      <vt:lpstr>PowerPoint Presentation</vt:lpstr>
      <vt:lpstr>PowerPoint Presentation</vt:lpstr>
      <vt:lpstr>PowerPoint Presentation</vt:lpstr>
      <vt:lpstr>Election of 1864</vt:lpstr>
      <vt:lpstr>It did not look like Lincoln would win the election but the union forces would take Atlanta and some Union victories encouraged people in the North to vote for him.</vt:lpstr>
      <vt:lpstr>End of the War</vt:lpstr>
      <vt:lpstr>PowerPoint Presentation</vt:lpstr>
      <vt:lpstr>PowerPoint Presentation</vt:lpstr>
      <vt:lpstr>Bennett Place, Durham, NC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dc:title>
  <dc:creator>Kalen Perry</dc:creator>
  <cp:lastModifiedBy>Kalen Perry</cp:lastModifiedBy>
  <cp:revision>59</cp:revision>
  <dcterms:modified xsi:type="dcterms:W3CDTF">2018-05-03T13:34:39Z</dcterms:modified>
</cp:coreProperties>
</file>